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98" r:id="rId2"/>
    <p:sldId id="593" r:id="rId3"/>
    <p:sldId id="606" r:id="rId4"/>
    <p:sldId id="590" r:id="rId5"/>
    <p:sldId id="522" r:id="rId6"/>
    <p:sldId id="523" r:id="rId7"/>
    <p:sldId id="534" r:id="rId8"/>
    <p:sldId id="535" r:id="rId9"/>
    <p:sldId id="602" r:id="rId10"/>
    <p:sldId id="603" r:id="rId11"/>
    <p:sldId id="605" r:id="rId12"/>
    <p:sldId id="607" r:id="rId13"/>
    <p:sldId id="505" r:id="rId14"/>
    <p:sldId id="433" r:id="rId15"/>
    <p:sldId id="439" r:id="rId16"/>
    <p:sldId id="462" r:id="rId17"/>
    <p:sldId id="441" r:id="rId18"/>
    <p:sldId id="608" r:id="rId19"/>
    <p:sldId id="515" r:id="rId20"/>
    <p:sldId id="518" r:id="rId21"/>
    <p:sldId id="516" r:id="rId22"/>
    <p:sldId id="526" r:id="rId23"/>
    <p:sldId id="517" r:id="rId24"/>
    <p:sldId id="527" r:id="rId25"/>
    <p:sldId id="609" r:id="rId26"/>
    <p:sldId id="549" r:id="rId27"/>
    <p:sldId id="556" r:id="rId28"/>
    <p:sldId id="550" r:id="rId29"/>
    <p:sldId id="557" r:id="rId30"/>
    <p:sldId id="551" r:id="rId31"/>
    <p:sldId id="558" r:id="rId32"/>
    <p:sldId id="552" r:id="rId33"/>
    <p:sldId id="559" r:id="rId34"/>
    <p:sldId id="499" r:id="rId35"/>
    <p:sldId id="560" r:id="rId36"/>
    <p:sldId id="561" r:id="rId37"/>
    <p:sldId id="610" r:id="rId38"/>
    <p:sldId id="555" r:id="rId39"/>
    <p:sldId id="469" r:id="rId40"/>
    <p:sldId id="583" r:id="rId41"/>
    <p:sldId id="584" r:id="rId42"/>
    <p:sldId id="585" r:id="rId43"/>
    <p:sldId id="567" r:id="rId44"/>
    <p:sldId id="582" r:id="rId45"/>
    <p:sldId id="481" r:id="rId46"/>
    <p:sldId id="574" r:id="rId47"/>
    <p:sldId id="478" r:id="rId48"/>
    <p:sldId id="479" r:id="rId49"/>
    <p:sldId id="572" r:id="rId50"/>
    <p:sldId id="580" r:id="rId51"/>
    <p:sldId id="472" r:id="rId52"/>
    <p:sldId id="575" r:id="rId53"/>
    <p:sldId id="577" r:id="rId54"/>
    <p:sldId id="579" r:id="rId55"/>
    <p:sldId id="474" r:id="rId56"/>
    <p:sldId id="480" r:id="rId57"/>
    <p:sldId id="475" r:id="rId58"/>
    <p:sldId id="476" r:id="rId59"/>
    <p:sldId id="477" r:id="rId60"/>
    <p:sldId id="578" r:id="rId61"/>
    <p:sldId id="611" r:id="rId62"/>
    <p:sldId id="521" r:id="rId63"/>
    <p:sldId id="536" r:id="rId64"/>
    <p:sldId id="537" r:id="rId65"/>
    <p:sldId id="538" r:id="rId66"/>
    <p:sldId id="539" r:id="rId67"/>
    <p:sldId id="601" r:id="rId68"/>
    <p:sldId id="591" r:id="rId69"/>
    <p:sldId id="553" r:id="rId70"/>
    <p:sldId id="587" r:id="rId71"/>
    <p:sldId id="588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96AC"/>
    <a:srgbClr val="E15737"/>
    <a:srgbClr val="9F2021"/>
    <a:srgbClr val="F0A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3" autoAdjust="0"/>
    <p:restoredTop sz="94444" autoAdjust="0"/>
  </p:normalViewPr>
  <p:slideViewPr>
    <p:cSldViewPr snapToGrid="0" snapToObjects="1" showGuides="1">
      <p:cViewPr>
        <p:scale>
          <a:sx n="75" d="100"/>
          <a:sy n="75" d="100"/>
        </p:scale>
        <p:origin x="-3568" y="-1480"/>
      </p:cViewPr>
      <p:guideLst>
        <p:guide orient="horz" pos="1736"/>
        <p:guide pos="2632"/>
      </p:guideLst>
    </p:cSldViewPr>
  </p:slideViewPr>
  <p:outlineViewPr>
    <p:cViewPr>
      <p:scale>
        <a:sx n="33" d="100"/>
        <a:sy n="33" d="100"/>
      </p:scale>
      <p:origin x="0" y="13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5" d="100"/>
        <a:sy n="115" d="100"/>
      </p:scale>
      <p:origin x="0" y="31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8F11B-6FA3-2A4A-B037-467B9571A6E6}" type="datetimeFigureOut">
              <a:rPr lang="en-US" smtClean="0"/>
              <a:t>10/4/15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DD7EF-E31D-BE44-8D24-EEEBA97D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56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8540A-09AB-5246-B649-EBF54166E5D2}" type="datetimeFigureOut">
              <a:rPr lang="en-US" smtClean="0"/>
              <a:t>10/4/15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46680-12DD-B04A-9EF5-F2BD64F1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768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FABA-5C6A-B34D-A5FC-C4D228154412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997713" y="-38804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    </a:t>
            </a:r>
            <a:r>
              <a:rPr lang="en-US" sz="1400" b="1" dirty="0" smtClean="0">
                <a:solidFill>
                  <a:srgbClr val="9F2021"/>
                </a:solidFill>
              </a:rPr>
              <a:t> 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/se15</a:t>
            </a:r>
            <a:endParaRPr lang="en-US" sz="1400" b="1" dirty="0" smtClean="0">
              <a:solidFill>
                <a:srgbClr val="9F2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42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65EB-C7D3-1E4F-8855-F788754C4A11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01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CC96-A6CD-1A40-B9A4-BE9A8FB24D86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7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21D0-C2E9-454F-BD74-B6BA2B32EBC3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/se15</a:t>
            </a:r>
            <a:endParaRPr lang="en-US" sz="1400" b="1" dirty="0" smtClean="0">
              <a:solidFill>
                <a:srgbClr val="9F2021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1" name="Rectangle 10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8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35C2-2F5E-824D-8D72-CEE14687904A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9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8C61-A2C3-1B44-93F4-529F00C72E9C}" type="datetime1">
              <a:rPr lang="en-US" smtClean="0"/>
              <a:t>10/4/15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/se15</a:t>
            </a:r>
            <a:endParaRPr lang="en-US" sz="1400" b="1" dirty="0" smtClean="0">
              <a:solidFill>
                <a:srgbClr val="9F2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76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B605-CA02-EF49-872E-DABBAA63DE2D}" type="datetime1">
              <a:rPr lang="en-US" smtClean="0"/>
              <a:t>10/4/15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778196" y="6356354"/>
            <a:ext cx="1908609" cy="365125"/>
          </a:xfrm>
        </p:spPr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/se15</a:t>
            </a:r>
            <a:endParaRPr lang="en-US" sz="1400" b="1" dirty="0" smtClean="0">
              <a:solidFill>
                <a:srgbClr val="9F2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4099-A086-CA40-A187-6A118AD7F26A}" type="datetime1">
              <a:rPr lang="en-US" smtClean="0"/>
              <a:t>10/4/15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1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8E63B-7D69-7A4D-A8E6-990B9502EF69}" type="datetime1">
              <a:rPr lang="en-US" smtClean="0"/>
              <a:t>10/4/15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1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0BF7-5DE5-DA4E-8917-A6E9E4A750B3}" type="datetime1">
              <a:rPr lang="en-US" smtClean="0"/>
              <a:t>10/4/15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7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0F25-9860-1041-965A-F89D76B5F0BB}" type="datetime1">
              <a:rPr lang="en-US" smtClean="0"/>
              <a:t>10/4/15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3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29E-5F68-5D4D-9D0D-97E2B25D4914}" type="datetime1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0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qBMyIZ" TargetMode="External"/><Relationship Id="rId4" Type="http://schemas.openxmlformats.org/officeDocument/2006/relationships/hyperlink" Target="http://goo.gl/b26Cf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o.gl/Lwensc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X4kgnc" TargetMode="External"/><Relationship Id="rId4" Type="http://schemas.openxmlformats.org/officeDocument/2006/relationships/hyperlink" Target="http://fivethirtyeight.com" TargetMode="External"/><Relationship Id="rId5" Type="http://schemas.openxmlformats.org/officeDocument/2006/relationships/hyperlink" Target="http://goo.gl/8SMd1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quantopian.co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bfAiOR" TargetMode="External"/><Relationship Id="rId4" Type="http://schemas.openxmlformats.org/officeDocument/2006/relationships/hyperlink" Target="http://goo.gl/ocw6zj" TargetMode="External"/><Relationship Id="rId5" Type="http://schemas.openxmlformats.org/officeDocument/2006/relationships/hyperlink" Target="http://goo.gl/wxaik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o.gl/Zk8IW4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8eNhYM" TargetMode="External"/><Relationship Id="rId4" Type="http://schemas.openxmlformats.org/officeDocument/2006/relationships/hyperlink" Target="https://goo.gl/qNQAIq" TargetMode="External"/><Relationship Id="rId5" Type="http://schemas.openxmlformats.org/officeDocument/2006/relationships/hyperlink" Target="http://menzies.us" TargetMode="External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penscience.us/repo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3" Type="http://schemas.openxmlformats.org/officeDocument/2006/relationships/image" Target="../media/image3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Subtitle 5"/>
          <p:cNvSpPr txBox="1">
            <a:spLocks/>
          </p:cNvSpPr>
          <p:nvPr/>
        </p:nvSpPr>
        <p:spPr>
          <a:xfrm>
            <a:off x="505421" y="4762422"/>
            <a:ext cx="8155122" cy="168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026140" y="5930172"/>
            <a:ext cx="37737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October 2015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Slides:   </a:t>
            </a:r>
            <a:r>
              <a:rPr lang="en-US" b="1" dirty="0" err="1" smtClean="0">
                <a:solidFill>
                  <a:schemeClr val="bg1"/>
                </a:solidFill>
              </a:rPr>
              <a:t>tiny.cc</a:t>
            </a:r>
            <a:r>
              <a:rPr lang="en-US" b="1" dirty="0" smtClean="0">
                <a:solidFill>
                  <a:schemeClr val="bg1"/>
                </a:solidFill>
              </a:rPr>
              <a:t>/se15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97819" y="797791"/>
            <a:ext cx="5975424" cy="4832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r">
              <a:buAutoNum type="alphaUcParenBoth"/>
            </a:pPr>
            <a:r>
              <a:rPr lang="en-US" sz="3600" b="1" dirty="0" smtClean="0">
                <a:solidFill>
                  <a:schemeClr val="bg1"/>
                </a:solidFill>
              </a:rPr>
              <a:t>Future of </a:t>
            </a:r>
            <a:br>
              <a:rPr lang="en-US" sz="3600" b="1" dirty="0" smtClean="0">
                <a:solidFill>
                  <a:schemeClr val="bg1"/>
                </a:solidFill>
              </a:rPr>
            </a:br>
            <a:r>
              <a:rPr lang="en-US" sz="3600" b="1" dirty="0" smtClean="0">
                <a:solidFill>
                  <a:schemeClr val="bg1"/>
                </a:solidFill>
              </a:rPr>
              <a:t>SE Research:</a:t>
            </a:r>
          </a:p>
          <a:p>
            <a:pPr algn="r"/>
            <a:r>
              <a:rPr lang="en-US" sz="3600" b="1" dirty="0" smtClean="0">
                <a:solidFill>
                  <a:schemeClr val="bg1"/>
                </a:solidFill>
              </a:rPr>
              <a:t>Research for SE, </a:t>
            </a:r>
          </a:p>
          <a:p>
            <a:pPr algn="r"/>
            <a:r>
              <a:rPr lang="en-US" sz="3600" b="1" dirty="0" smtClean="0">
                <a:solidFill>
                  <a:schemeClr val="bg1"/>
                </a:solidFill>
              </a:rPr>
              <a:t>SE for Research</a:t>
            </a:r>
          </a:p>
          <a:p>
            <a:pPr algn="r"/>
            <a:endParaRPr lang="en-US" sz="3600" b="1" dirty="0" smtClean="0">
              <a:solidFill>
                <a:schemeClr val="bg1"/>
              </a:solidFill>
            </a:endParaRPr>
          </a:p>
          <a:p>
            <a:pPr algn="r"/>
            <a:endParaRPr lang="en-US" sz="3600" b="1" dirty="0">
              <a:solidFill>
                <a:schemeClr val="bg1"/>
              </a:solidFill>
            </a:endParaRPr>
          </a:p>
          <a:p>
            <a:pPr algn="r"/>
            <a:r>
              <a:rPr lang="en-US" sz="2800" b="1" dirty="0" smtClean="0">
                <a:solidFill>
                  <a:schemeClr val="bg1"/>
                </a:solidFill>
              </a:rPr>
              <a:t>tim.menzies@gmail.com</a:t>
            </a:r>
          </a:p>
          <a:p>
            <a:pPr algn="r"/>
            <a:r>
              <a:rPr lang="en-US" sz="2800" b="1" dirty="0" smtClean="0">
                <a:solidFill>
                  <a:schemeClr val="bg1"/>
                </a:solidFill>
              </a:rPr>
              <a:t>https://</a:t>
            </a:r>
            <a:r>
              <a:rPr lang="en-US" sz="2800" b="1" dirty="0" err="1" smtClean="0">
                <a:solidFill>
                  <a:schemeClr val="bg1"/>
                </a:solidFill>
              </a:rPr>
              <a:t>menzies.us</a:t>
            </a:r>
            <a:endParaRPr lang="en-US" sz="2800" b="1" dirty="0" smtClean="0">
              <a:solidFill>
                <a:schemeClr val="bg1"/>
              </a:solidFill>
            </a:endParaRPr>
          </a:p>
          <a:p>
            <a:pPr algn="r"/>
            <a:endParaRPr lang="en-US" sz="3600" b="1" dirty="0">
              <a:solidFill>
                <a:srgbClr val="9F202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50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is in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O(n)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925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200" y="2755632"/>
            <a:ext cx="8255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200" y="3695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4584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78200" y="2793732"/>
            <a:ext cx="10922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843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84300" y="4584430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200" y="5435330"/>
            <a:ext cx="19050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782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505200" y="4584430"/>
            <a:ext cx="8128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40100" y="5435330"/>
            <a:ext cx="1092200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68800" y="4584159"/>
            <a:ext cx="17140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21846" y="4597131"/>
            <a:ext cx="15489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257800" y="3695431"/>
            <a:ext cx="15113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082854" y="5435330"/>
            <a:ext cx="15489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94623" y="6375132"/>
            <a:ext cx="15489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230310" y="2288640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230310" y="2822308"/>
            <a:ext cx="1308322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230533" y="1763580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29" name="Rectangle 2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75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tools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“citizen scientists”.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chemeClr val="bg1"/>
                </a:solidFill>
              </a:rPr>
              <a:t>Software </a:t>
            </a:r>
            <a:r>
              <a:rPr lang="en-US" sz="2400" b="1" dirty="0" smtClean="0">
                <a:solidFill>
                  <a:schemeClr val="bg1"/>
                </a:solidFill>
              </a:rPr>
              <a:t>decides how </a:t>
            </a:r>
            <a:r>
              <a:rPr lang="en-US" sz="2400" b="1" dirty="0" smtClean="0">
                <a:solidFill>
                  <a:schemeClr val="bg1"/>
                </a:solidFill>
              </a:rPr>
              <a:t/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we </a:t>
            </a:r>
            <a:r>
              <a:rPr lang="en-US" sz="2400" b="1" dirty="0" smtClean="0">
                <a:solidFill>
                  <a:schemeClr val="bg1"/>
                </a:solidFill>
              </a:rPr>
              <a:t>decide everything </a:t>
            </a:r>
            <a:r>
              <a:rPr lang="en-US" sz="2400" b="1" dirty="0" smtClean="0">
                <a:solidFill>
                  <a:schemeClr val="bg1"/>
                </a:solidFill>
              </a:rPr>
              <a:t/>
            </a:r>
            <a:br>
              <a:rPr lang="en-US" sz="2400" b="1" dirty="0" smtClean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Beyond mere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data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What happens when decision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goes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wrong?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Proposed services for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The Future?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783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Science, analytics, debate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7432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Society  becoming </a:t>
            </a:r>
            <a:r>
              <a:rPr lang="en-US" dirty="0"/>
              <a:t>increasingly reliant on data analytics.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Many companies </a:t>
            </a:r>
            <a:r>
              <a:rPr lang="en-US" dirty="0"/>
              <a:t>practice data-driven policy </a:t>
            </a:r>
            <a:r>
              <a:rPr lang="en-US" dirty="0" smtClean="0"/>
              <a:t>development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determination of organizational policies using extensive analysis of large data sets collected from </a:t>
            </a:r>
            <a:r>
              <a:rPr lang="en-US" dirty="0" smtClean="0"/>
              <a:t>many sources.  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59200" y="1600200"/>
            <a:ext cx="4927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Especially true in software engineering, </a:t>
            </a:r>
          </a:p>
          <a:p>
            <a:pPr lvl="1"/>
            <a:r>
              <a:rPr lang="en-US" dirty="0"/>
              <a:t>Impossible to manually browse all data</a:t>
            </a:r>
          </a:p>
          <a:p>
            <a:pPr lvl="2"/>
            <a:r>
              <a:rPr lang="en-US" dirty="0"/>
              <a:t>E.g. Mozilla Firefox (1.1 million bug reports)</a:t>
            </a:r>
          </a:p>
          <a:p>
            <a:pPr lvl="2"/>
            <a:r>
              <a:rPr lang="en-US" dirty="0"/>
              <a:t>E.g. </a:t>
            </a:r>
            <a:r>
              <a:rPr lang="en-US" dirty="0" err="1"/>
              <a:t>Github</a:t>
            </a:r>
            <a:r>
              <a:rPr lang="en-US" dirty="0"/>
              <a:t> 14+ million projects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  <a:p>
            <a:pPr lvl="1"/>
            <a:r>
              <a:rPr lang="en-US" dirty="0"/>
              <a:t>Routine for practitioners to treat every planned feature as an experiment</a:t>
            </a:r>
          </a:p>
          <a:p>
            <a:pPr lvl="2"/>
            <a:r>
              <a:rPr lang="en-US" dirty="0"/>
              <a:t>of which only a </a:t>
            </a:r>
            <a:r>
              <a:rPr lang="en-US" dirty="0" smtClean="0"/>
              <a:t>few will survive</a:t>
            </a:r>
            <a:r>
              <a:rPr lang="en-US" dirty="0"/>
              <a:t>.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lvl="1"/>
            <a:r>
              <a:rPr lang="en-US" dirty="0"/>
              <a:t>Key performance metrics are carefully monitored and analyzed</a:t>
            </a:r>
          </a:p>
          <a:p>
            <a:pPr lvl="2"/>
            <a:r>
              <a:rPr lang="en-US" dirty="0"/>
              <a:t>to judge the progress of a feature.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lvl="1"/>
            <a:r>
              <a:rPr lang="en-US" dirty="0"/>
              <a:t>Even simple design decisions such as the color of a link are chosen by the outcome of software experiments.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543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Silicon </a:t>
            </a:r>
            <a:r>
              <a:rPr lang="en-US" dirty="0"/>
              <a:t>valley developers view every new feature as  an experiment</a:t>
            </a:r>
            <a:r>
              <a:rPr lang="en-US" dirty="0" smtClean="0"/>
              <a:t>, to </a:t>
            </a:r>
            <a:r>
              <a:rPr lang="en-US" dirty="0"/>
              <a:t>be tested within some mash up to existing services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Chemists </a:t>
            </a:r>
            <a:r>
              <a:rPr lang="en-US" dirty="0"/>
              <a:t>win  Nobel Prize for  software simulations of   </a:t>
            </a:r>
            <a:r>
              <a:rPr lang="en-US" dirty="0" smtClean="0"/>
              <a:t>molecules at </a:t>
            </a:r>
            <a:r>
              <a:rPr lang="en-US" dirty="0"/>
              <a:t>various scales  </a:t>
            </a:r>
            <a:r>
              <a:rPr lang="en-US" dirty="0" smtClean="0">
                <a:hlinkClick r:id="rId2"/>
              </a:rPr>
              <a:t>http://goo.gl</a:t>
            </a:r>
            <a:r>
              <a:rPr lang="en-US" dirty="0">
                <a:hlinkClick r:id="rId2"/>
              </a:rPr>
              <a:t>/</a:t>
            </a:r>
            <a:r>
              <a:rPr lang="en-US" dirty="0" smtClean="0">
                <a:hlinkClick r:id="rId2"/>
              </a:rPr>
              <a:t>Lwensc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Engineers </a:t>
            </a:r>
            <a:r>
              <a:rPr lang="en-US" dirty="0"/>
              <a:t>use software to tune systems as diverse  as </a:t>
            </a:r>
            <a:r>
              <a:rPr lang="en-US" dirty="0" smtClean="0"/>
              <a:t>optical tweezers</a:t>
            </a:r>
            <a:r>
              <a:rPr lang="en-US" dirty="0"/>
              <a:t>, radiation theory, microbiological exposure assessment</a:t>
            </a:r>
            <a:r>
              <a:rPr lang="en-US" dirty="0" smtClean="0"/>
              <a:t>, remote </a:t>
            </a:r>
            <a:r>
              <a:rPr lang="en-US" dirty="0"/>
              <a:t>sensing, and  silicon chips;  </a:t>
            </a:r>
            <a:r>
              <a:rPr lang="en-US" dirty="0" smtClean="0">
                <a:hlinkClick r:id="rId3"/>
              </a:rPr>
              <a:t>http://goo.gl</a:t>
            </a:r>
            <a:r>
              <a:rPr lang="en-US" dirty="0">
                <a:hlinkClick r:id="rId3"/>
              </a:rPr>
              <a:t>/</a:t>
            </a:r>
            <a:r>
              <a:rPr lang="en-US" dirty="0" smtClean="0">
                <a:hlinkClick r:id="rId3"/>
              </a:rPr>
              <a:t>qBMyIZ</a:t>
            </a:r>
            <a:r>
              <a:rPr lang="en-US" dirty="0" smtClean="0"/>
              <a:t>  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Web </a:t>
            </a:r>
            <a:r>
              <a:rPr lang="en-US" dirty="0"/>
              <a:t>analysts use software  to analyze clickstream data to decide </a:t>
            </a:r>
            <a:r>
              <a:rPr lang="en-US" dirty="0" smtClean="0"/>
              <a:t>how to </a:t>
            </a:r>
            <a:r>
              <a:rPr lang="en-US" dirty="0"/>
              <a:t>improve sales and marketing strategies; </a:t>
            </a:r>
            <a:r>
              <a:rPr lang="en-US" dirty="0" smtClean="0">
                <a:hlinkClick r:id="rId4"/>
              </a:rPr>
              <a:t>http://goo.gl</a:t>
            </a:r>
            <a:r>
              <a:rPr lang="en-US" dirty="0">
                <a:hlinkClick r:id="rId4"/>
              </a:rPr>
              <a:t>/</a:t>
            </a:r>
            <a:r>
              <a:rPr lang="en-US" dirty="0" smtClean="0">
                <a:hlinkClick r:id="rId4"/>
              </a:rPr>
              <a:t>b26CfY</a:t>
            </a:r>
            <a:r>
              <a:rPr lang="en-US" dirty="0" smtClean="0"/>
              <a:t> </a:t>
            </a:r>
            <a:endParaRPr lang="en-US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04285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lvl="1" indent="-514350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/>
              <a:t>Algorithmic traders write software to prototype and simulate trading strategies on finance data; 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www.quantopian.com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  <a:p>
            <a:pPr marL="514350" lvl="1" indent="-514350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/>
              <a:t>Analysts write software  to mine   labor statistics data to predict the merits of proposed government policies </a:t>
            </a:r>
            <a:r>
              <a:rPr lang="en-US" dirty="0">
                <a:hlinkClick r:id="rId3"/>
              </a:rPr>
              <a:t>http://goo.gl/X4kgnc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514350" lvl="1" indent="-514350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 smtClean="0"/>
              <a:t>Journalists </a:t>
            </a:r>
            <a:r>
              <a:rPr lang="en-US" dirty="0"/>
              <a:t>use software   to analyze economic data and make visualizations their news stories </a:t>
            </a:r>
            <a:r>
              <a:rPr lang="en-US" dirty="0" smtClean="0">
                <a:hlinkClick r:id="rId4"/>
              </a:rPr>
              <a:t>http://fivethirtyeight.com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5"/>
            </a:pPr>
            <a:r>
              <a:rPr lang="en-US" dirty="0"/>
              <a:t>If you live in London or New York and need to call an ambulance, that ambulance is waiting for your call at a location pre-determined by a software model </a:t>
            </a:r>
            <a:r>
              <a:rPr lang="en-US" dirty="0" smtClean="0">
                <a:hlinkClick r:id="rId5"/>
              </a:rPr>
              <a:t>http://goo.gl</a:t>
            </a:r>
            <a:r>
              <a:rPr lang="en-US" dirty="0">
                <a:hlinkClick r:id="rId5"/>
              </a:rPr>
              <a:t>/</a:t>
            </a:r>
            <a:r>
              <a:rPr lang="en-US" dirty="0" smtClean="0">
                <a:hlinkClick r:id="rId5"/>
              </a:rPr>
              <a:t>8SMd1p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</p:spTree>
    <p:extLst>
      <p:ext uri="{BB962C8B-B14F-4D97-AF65-F5344CB8AC3E}">
        <p14:creationId xmlns:p14="http://schemas.microsoft.com/office/powerpoint/2010/main" val="1155188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If you cross from Mexico to Arizona, biometrics software decides if you need secondary screening </a:t>
            </a:r>
            <a:r>
              <a:rPr lang="en-US" dirty="0">
                <a:hlinkClick r:id="rId2"/>
              </a:rPr>
              <a:t>http://goo.gl/Zk8IW4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The power to make your toast comes from a genera tor that was spun-up in response to software predicting your future electrical demands </a:t>
            </a:r>
            <a:r>
              <a:rPr lang="en-US" dirty="0">
                <a:hlinkClick r:id="rId3"/>
              </a:rPr>
              <a:t>http://goo.gl/bfAiOR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If you fly a plane,  software controls many aspects of flight, including what to do in emergency situations </a:t>
            </a:r>
            <a:r>
              <a:rPr lang="en-US" dirty="0">
                <a:hlinkClick r:id="rId4"/>
              </a:rPr>
              <a:t>http://goo.gl/ocw6zj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514350" lvl="1" indent="-514350">
              <a:lnSpc>
                <a:spcPct val="120000"/>
              </a:lnSpc>
              <a:buFont typeface="+mj-lt"/>
              <a:buAutoNum type="arabicPeriod" startAt="9"/>
            </a:pPr>
            <a:r>
              <a:rPr lang="en-US" dirty="0"/>
              <a:t>If you have a heart attack, the software in the defibrillator will decide how to shock your heart and lungs so that you might  live a little longer </a:t>
            </a:r>
            <a:r>
              <a:rPr lang="en-US" dirty="0">
                <a:hlinkClick r:id="rId5"/>
              </a:rPr>
              <a:t>http://goo.gl/wxaikf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</p:spTree>
    <p:extLst>
      <p:ext uri="{BB962C8B-B14F-4D97-AF65-F5344CB8AC3E}">
        <p14:creationId xmlns:p14="http://schemas.microsoft.com/office/powerpoint/2010/main" val="321589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Important to understand how software can divides 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447963"/>
            <a:ext cx="8686800" cy="44369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11500" y="5949775"/>
            <a:ext cx="3962400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 smtClean="0"/>
              <a:t>also “Facebook </a:t>
            </a:r>
            <a:r>
              <a:rPr lang="en-US" sz="1600" dirty="0"/>
              <a:t>emotion study breached ethical guidelines, researchers </a:t>
            </a:r>
            <a:r>
              <a:rPr lang="en-US" sz="1600" dirty="0" smtClean="0"/>
              <a:t>say” June 30, 2014, The Guardian  </a:t>
            </a:r>
            <a:r>
              <a:rPr lang="en-US" sz="1600" dirty="0"/>
              <a:t>http://</a:t>
            </a:r>
            <a:r>
              <a:rPr lang="en-US" sz="1600" dirty="0" err="1"/>
              <a:t>goo.gl</a:t>
            </a:r>
            <a:r>
              <a:rPr lang="en-US" sz="1600" dirty="0"/>
              <a:t>/</a:t>
            </a:r>
            <a:r>
              <a:rPr lang="en-US" sz="1600" dirty="0" err="1"/>
              <a:t>gTRkmp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37392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tools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“citizen scientists”.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decides how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we decide everything </a:t>
            </a:r>
            <a:r>
              <a:rPr lang="en-US" sz="2400" b="1" dirty="0" smtClean="0">
                <a:solidFill>
                  <a:schemeClr val="bg1"/>
                </a:solidFill>
              </a:rPr>
              <a:t/>
            </a:r>
            <a:br>
              <a:rPr lang="en-US" sz="2400" b="1" dirty="0" smtClean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rgbClr val="FFFFFF"/>
                </a:solidFill>
              </a:rPr>
              <a:t>Beyond mere 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r>
              <a:rPr lang="en-US" sz="2400" b="1" dirty="0" smtClean="0">
                <a:solidFill>
                  <a:srgbClr val="FFFFFF"/>
                </a:solidFill>
              </a:rPr>
              <a:t>data repositories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 smtClean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What happens when decision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goes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wrong?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Proposed services for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The Future?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127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half" idx="2"/>
          </p:nvPr>
        </p:nvSpPr>
        <p:spPr>
          <a:xfrm>
            <a:off x="2630176" y="3675758"/>
            <a:ext cx="5963716" cy="3951288"/>
          </a:xfrm>
        </p:spPr>
        <p:txBody>
          <a:bodyPr>
            <a:normAutofit/>
          </a:bodyPr>
          <a:lstStyle/>
          <a:p>
            <a:r>
              <a:rPr lang="en-US" i="1" dirty="0" smtClean="0"/>
              <a:t>Research </a:t>
            </a:r>
            <a:r>
              <a:rPr lang="en-US" i="1" dirty="0"/>
              <a:t>has deserted the individual and entered the group. The individual worker find the problem too large, not too difficult. (They) must learn to work with others. </a:t>
            </a:r>
            <a:endParaRPr lang="en-US" dirty="0"/>
          </a:p>
          <a:p>
            <a:pPr lvl="1"/>
            <a:r>
              <a:rPr lang="en-US" dirty="0" smtClean="0"/>
              <a:t>Theobald Smith</a:t>
            </a:r>
            <a:br>
              <a:rPr lang="en-US" dirty="0" smtClean="0"/>
            </a:br>
            <a:r>
              <a:rPr lang="en-US" dirty="0" smtClean="0"/>
              <a:t>American </a:t>
            </a:r>
            <a:r>
              <a:rPr lang="en-US" dirty="0"/>
              <a:t>pathologist and </a:t>
            </a:r>
            <a:r>
              <a:rPr lang="en-US" dirty="0" smtClean="0"/>
              <a:t>microbiologist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1859 -- 1934</a:t>
            </a:r>
            <a:endParaRPr lang="en-US" dirty="0"/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57200" y="1094900"/>
            <a:ext cx="6341272" cy="3951288"/>
          </a:xfrm>
        </p:spPr>
        <p:txBody>
          <a:bodyPr>
            <a:normAutofit/>
          </a:bodyPr>
          <a:lstStyle/>
          <a:p>
            <a:r>
              <a:rPr lang="en-US" i="1" dirty="0"/>
              <a:t>If you cannot- in the long run- tell everyone what you have been doing, your doing has been worthless. </a:t>
            </a:r>
            <a:endParaRPr lang="en-US" dirty="0"/>
          </a:p>
          <a:p>
            <a:pPr lvl="1"/>
            <a:r>
              <a:rPr lang="en-US" dirty="0" smtClean="0"/>
              <a:t>Erwin Schrodinger</a:t>
            </a:r>
            <a:br>
              <a:rPr lang="en-US" dirty="0" smtClean="0"/>
            </a:br>
            <a:r>
              <a:rPr lang="en-US" dirty="0" smtClean="0"/>
              <a:t>Nobel </a:t>
            </a:r>
            <a:r>
              <a:rPr lang="en-US" dirty="0"/>
              <a:t>Prize winner in </a:t>
            </a:r>
            <a:r>
              <a:rPr lang="en-US" dirty="0" smtClean="0"/>
              <a:t>physics</a:t>
            </a:r>
            <a:br>
              <a:rPr lang="en-US" dirty="0" smtClean="0"/>
            </a:br>
            <a:r>
              <a:rPr lang="en-US" dirty="0" smtClean="0"/>
              <a:t>1887 -- 1961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 descr="Erwin-Schrodinger-as-young-man-213x3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28" y="1166813"/>
            <a:ext cx="1570265" cy="2211640"/>
          </a:xfrm>
          <a:prstGeom prst="rect">
            <a:avLst/>
          </a:prstGeom>
        </p:spPr>
      </p:pic>
      <p:pic>
        <p:nvPicPr>
          <p:cNvPr id="11" name="Picture 10" descr="theobald-smi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96" y="3640920"/>
            <a:ext cx="1802372" cy="2489463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676671"/>
            <a:ext cx="7620000" cy="1143000"/>
          </a:xfrm>
        </p:spPr>
        <p:txBody>
          <a:bodyPr>
            <a:noAutofit/>
          </a:bodyPr>
          <a:lstStyle/>
          <a:p>
            <a:r>
              <a:rPr lang="en-US" sz="2700" dirty="0" smtClean="0"/>
              <a:t> </a:t>
            </a:r>
            <a:endParaRPr lang="en-US" sz="2700" b="1" dirty="0">
              <a:solidFill>
                <a:srgbClr val="FF000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04800" y="-1497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PROMISE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895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Software tools for </a:t>
            </a:r>
            <a:r>
              <a:rPr lang="en-US" sz="2400" dirty="0" smtClean="0">
                <a:solidFill>
                  <a:srgbClr val="FFFFFF"/>
                </a:solidFill>
              </a:rPr>
              <a:t/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“</a:t>
            </a:r>
            <a:r>
              <a:rPr lang="en-US" sz="2400" dirty="0" smtClean="0">
                <a:solidFill>
                  <a:srgbClr val="FFFFFF"/>
                </a:solidFill>
              </a:rPr>
              <a:t>citizen scientists”</a:t>
            </a:r>
            <a:r>
              <a:rPr lang="en-US" sz="2400" dirty="0" smtClean="0">
                <a:solidFill>
                  <a:srgbClr val="FFFFFF"/>
                </a:solidFill>
              </a:rPr>
              <a:t>.</a:t>
            </a:r>
            <a:br>
              <a:rPr lang="en-US" sz="2400" dirty="0" smtClean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Software </a:t>
            </a:r>
            <a:r>
              <a:rPr lang="en-US" sz="2400" dirty="0" smtClean="0">
                <a:solidFill>
                  <a:srgbClr val="FFFFFF"/>
                </a:solidFill>
              </a:rPr>
              <a:t>decides how </a:t>
            </a:r>
            <a:r>
              <a:rPr lang="en-US" sz="2400" dirty="0" smtClean="0">
                <a:solidFill>
                  <a:srgbClr val="FFFFFF"/>
                </a:solidFill>
              </a:rPr>
              <a:t/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we </a:t>
            </a:r>
            <a:r>
              <a:rPr lang="en-US" sz="2400" dirty="0" smtClean="0">
                <a:solidFill>
                  <a:srgbClr val="FFFFFF"/>
                </a:solidFill>
              </a:rPr>
              <a:t>decide everything </a:t>
            </a:r>
            <a:r>
              <a:rPr lang="en-US" sz="2400" dirty="0" smtClean="0">
                <a:solidFill>
                  <a:srgbClr val="FFFFFF"/>
                </a:solidFill>
              </a:rPr>
              <a:t/>
            </a:r>
            <a:br>
              <a:rPr lang="en-US" sz="2400" dirty="0" smtClean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Beyond mere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data repositories</a:t>
            </a:r>
            <a:br>
              <a:rPr lang="en-US" sz="2400" dirty="0" smtClean="0">
                <a:solidFill>
                  <a:srgbClr val="FFFFFF"/>
                </a:solidFill>
              </a:rPr>
            </a:br>
            <a:endParaRPr lang="en-US" sz="2400" dirty="0" smtClean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What happens when decision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software </a:t>
            </a:r>
            <a:r>
              <a:rPr lang="en-US" sz="2400" dirty="0" smtClean="0">
                <a:solidFill>
                  <a:srgbClr val="FFFFFF"/>
                </a:solidFill>
              </a:rPr>
              <a:t>goes </a:t>
            </a:r>
            <a:r>
              <a:rPr lang="en-US" sz="2400" dirty="0" smtClean="0">
                <a:solidFill>
                  <a:srgbClr val="FFFFFF"/>
                </a:solidFill>
              </a:rPr>
              <a:t>wrong?</a:t>
            </a:r>
            <a:br>
              <a:rPr lang="en-US" sz="2400" dirty="0" smtClean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Proposed services for </a:t>
            </a:r>
            <a:r>
              <a:rPr lang="en-US" sz="2400" dirty="0" smtClean="0">
                <a:solidFill>
                  <a:srgbClr val="FFFFFF"/>
                </a:solidFill>
              </a:rPr>
              <a:t/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err="1" smtClean="0">
                <a:solidFill>
                  <a:srgbClr val="FFFFFF"/>
                </a:solidFill>
              </a:rPr>
              <a:t>nextgen</a:t>
            </a:r>
            <a:r>
              <a:rPr lang="en-US" sz="2400" dirty="0" smtClean="0">
                <a:solidFill>
                  <a:srgbClr val="FFFFFF"/>
                </a:solidFill>
              </a:rPr>
              <a:t> repositories</a:t>
            </a:r>
            <a:br>
              <a:rPr lang="en-US" sz="2400" dirty="0" smtClean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The Future?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1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007" y="3511235"/>
            <a:ext cx="3881369" cy="218367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09625" y="4196673"/>
            <a:ext cx="8613775" cy="2807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#</a:t>
            </a:r>
            <a:r>
              <a:rPr lang="en-US" sz="1800" dirty="0" err="1" smtClean="0"/>
              <a:t>storeYourData</a:t>
            </a:r>
            <a:r>
              <a:rPr lang="en-US" sz="1800" dirty="0" smtClean="0"/>
              <a:t> </a:t>
            </a:r>
          </a:p>
          <a:p>
            <a:r>
              <a:rPr lang="en-US" sz="1800" dirty="0" smtClean="0"/>
              <a:t>URL</a:t>
            </a:r>
            <a:r>
              <a:rPr lang="en-US" sz="1800" dirty="0"/>
              <a:t> </a:t>
            </a:r>
            <a:r>
              <a:rPr lang="en-US" sz="1800" dirty="0" err="1" smtClean="0"/>
              <a:t>openscience.us</a:t>
            </a:r>
            <a:r>
              <a:rPr lang="en-US" sz="1800" dirty="0"/>
              <a:t>/</a:t>
            </a:r>
            <a:r>
              <a:rPr lang="en-US" sz="1800" dirty="0" smtClean="0"/>
              <a:t>repo</a:t>
            </a:r>
          </a:p>
          <a:p>
            <a:r>
              <a:rPr lang="en-US" sz="1800" dirty="0" smtClean="0"/>
              <a:t>Data from 100s of projects</a:t>
            </a:r>
          </a:p>
          <a:p>
            <a:r>
              <a:rPr lang="en-US" sz="1800" dirty="0" smtClean="0"/>
              <a:t>E.g. EUSE: 250,000K+ spreadsheets</a:t>
            </a:r>
          </a:p>
          <a:p>
            <a:r>
              <a:rPr lang="en-US" sz="1800" dirty="0" smtClean="0"/>
              <a:t>E.g. </a:t>
            </a:r>
            <a:r>
              <a:rPr lang="en-US" sz="1800" dirty="0" err="1" smtClean="0"/>
              <a:t>Softgoals</a:t>
            </a:r>
            <a:r>
              <a:rPr lang="en-US" sz="1800" dirty="0" smtClean="0"/>
              <a:t>: 150+ </a:t>
            </a:r>
            <a:r>
              <a:rPr lang="en-US" sz="1800" dirty="0" err="1" smtClean="0"/>
              <a:t>softgoal</a:t>
            </a:r>
            <a:r>
              <a:rPr lang="en-US" sz="1800" dirty="0" smtClean="0"/>
              <a:t> models</a:t>
            </a:r>
            <a:endParaRPr lang="en-US" sz="1800" dirty="0"/>
          </a:p>
          <a:p>
            <a:r>
              <a:rPr lang="en-US" sz="1800" dirty="0" smtClean="0"/>
              <a:t>Oldest continuous  repository of SE data (2004)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20</a:t>
            </a:fld>
            <a:endParaRPr lang="en-US"/>
          </a:p>
        </p:txBody>
      </p:sp>
      <p:pic>
        <p:nvPicPr>
          <p:cNvPr id="11" name="Picture 10" descr="se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7" y="4212424"/>
            <a:ext cx="667228" cy="6672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97" y="947241"/>
            <a:ext cx="5993024" cy="336373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58862" y="114300"/>
            <a:ext cx="65278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http://</a:t>
            </a:r>
            <a:r>
              <a:rPr lang="en-US" sz="4400" dirty="0" err="1" smtClean="0"/>
              <a:t>openscience.us</a:t>
            </a:r>
            <a:r>
              <a:rPr lang="en-US" sz="4400" dirty="0" smtClean="0"/>
              <a:t>/repo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01380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3333"/>
            <a:ext cx="7620000" cy="1143000"/>
          </a:xfrm>
        </p:spPr>
        <p:txBody>
          <a:bodyPr>
            <a:noAutofit/>
          </a:bodyPr>
          <a:lstStyle/>
          <a:p>
            <a:r>
              <a:rPr lang="en-US" sz="2700" dirty="0" smtClean="0"/>
              <a:t>If it works, try to make it better</a:t>
            </a:r>
            <a:endParaRPr lang="en-US" sz="27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86333"/>
            <a:ext cx="4038600" cy="470625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“The </a:t>
            </a:r>
            <a:r>
              <a:rPr lang="en-US" dirty="0"/>
              <a:t>following is my valiant attempt to capture the </a:t>
            </a:r>
            <a:r>
              <a:rPr lang="en-US" dirty="0" smtClean="0"/>
              <a:t>difference (between PROMISE and MSR)”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“To </a:t>
            </a:r>
            <a:r>
              <a:rPr lang="en-US" dirty="0"/>
              <a:t>misquote George Box, I hope my model is more useful than it is wrong: 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the most part, the MSR community was mostly concerned with the </a:t>
            </a:r>
            <a:r>
              <a:rPr lang="en-US" i="1" dirty="0"/>
              <a:t>initial collection </a:t>
            </a:r>
            <a:r>
              <a:rPr lang="en-US" dirty="0"/>
              <a:t>of data sets from software projects. </a:t>
            </a:r>
          </a:p>
          <a:p>
            <a:pPr lvl="1"/>
            <a:r>
              <a:rPr lang="en-US" dirty="0" smtClean="0"/>
              <a:t>Meanwhile</a:t>
            </a:r>
            <a:r>
              <a:rPr lang="en-US" dirty="0"/>
              <a:t>, the PROMISE community emphasized the analysis of the data </a:t>
            </a:r>
            <a:r>
              <a:rPr lang="en-US" i="1" dirty="0"/>
              <a:t>after it was collected</a:t>
            </a:r>
            <a:r>
              <a:rPr lang="en-US" dirty="0" smtClean="0"/>
              <a:t>.”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648200" y="1786333"/>
            <a:ext cx="4038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“The </a:t>
            </a:r>
            <a:r>
              <a:rPr lang="en-US" dirty="0"/>
              <a:t>PROMISE people routinely posted all their data on a public repository </a:t>
            </a:r>
          </a:p>
          <a:p>
            <a:pPr lvl="1"/>
            <a:r>
              <a:rPr lang="en-US" dirty="0"/>
              <a:t>their new papers would re-analyze old data, in an attempt to improve that analysis. </a:t>
            </a:r>
          </a:p>
          <a:p>
            <a:pPr lvl="1"/>
            <a:r>
              <a:rPr lang="en-US" dirty="0"/>
              <a:t>In fact, I used to joke “PROMISE. Australian for repeatability” (apologies to the Fosters Brewing company). </a:t>
            </a:r>
            <a:r>
              <a:rPr lang="en-US" dirty="0" smtClean="0"/>
              <a:t>“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21</a:t>
            </a:fld>
            <a:endParaRPr lang="en-US"/>
          </a:p>
        </p:txBody>
      </p:sp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210" y="4834143"/>
            <a:ext cx="1094042" cy="16474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98460" y="5080207"/>
            <a:ext cx="2322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Dr. </a:t>
            </a:r>
            <a:r>
              <a:rPr lang="en-US" i="1" dirty="0" err="1" smtClean="0"/>
              <a:t>Prem</a:t>
            </a:r>
            <a:r>
              <a:rPr lang="en-US" i="1" dirty="0" smtClean="0"/>
              <a:t> </a:t>
            </a:r>
            <a:r>
              <a:rPr lang="en-US" i="1" dirty="0" err="1" smtClean="0"/>
              <a:t>Devanbu</a:t>
            </a:r>
            <a:endParaRPr lang="en-US" i="1" dirty="0" smtClean="0"/>
          </a:p>
          <a:p>
            <a:r>
              <a:rPr lang="en-US" i="1" dirty="0" smtClean="0"/>
              <a:t>UC Davis</a:t>
            </a:r>
          </a:p>
          <a:p>
            <a:r>
              <a:rPr lang="en-US" i="1" dirty="0" smtClean="0"/>
              <a:t>General chair, MSR’14</a:t>
            </a:r>
          </a:p>
          <a:p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04800" y="-1497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/>
              <a:t>PROMISE Project</a:t>
            </a:r>
          </a:p>
        </p:txBody>
      </p:sp>
    </p:spTree>
    <p:extLst>
      <p:ext uri="{BB962C8B-B14F-4D97-AF65-F5344CB8AC3E}">
        <p14:creationId xmlns:p14="http://schemas.microsoft.com/office/powerpoint/2010/main" val="1718300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22</a:t>
            </a:fld>
            <a:endParaRPr lang="en-US"/>
          </a:p>
        </p:txBody>
      </p:sp>
      <p:pic>
        <p:nvPicPr>
          <p:cNvPr id="11" name="Picture 1" descr="unnam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624" y="2211501"/>
            <a:ext cx="3506772" cy="2697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07308" y="2189603"/>
            <a:ext cx="162095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Perspective on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Data Science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for Software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Engineering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Tim Menzies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Laurie Williams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Thomas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Zimmermann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3" name="Picture 12" descr="shareBookCo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2" y="2222450"/>
            <a:ext cx="2576459" cy="3174092"/>
          </a:xfrm>
          <a:prstGeom prst="rect">
            <a:avLst/>
          </a:prstGeom>
        </p:spPr>
      </p:pic>
      <p:pic>
        <p:nvPicPr>
          <p:cNvPr id="14" name="Picture 13" descr="asdbookCov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80" y="2211501"/>
            <a:ext cx="2576460" cy="317409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6253" y="5611551"/>
            <a:ext cx="1016624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2014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86082" y="5609915"/>
            <a:ext cx="1016624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2015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76276" y="5613187"/>
            <a:ext cx="1016624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2016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04800" y="-1497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/>
              <a:t>PROMISE Project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57200" y="676671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Our summary.               And other related books </a:t>
            </a:r>
            <a:endParaRPr lang="en-US" sz="2700" b="1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293877" y="1417638"/>
            <a:ext cx="429000" cy="757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785790" y="1535113"/>
            <a:ext cx="539115" cy="549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785790" y="1535113"/>
            <a:ext cx="2995087" cy="549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019049" y="1610524"/>
            <a:ext cx="125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MSR </a:t>
            </a:r>
          </a:p>
          <a:p>
            <a:r>
              <a:rPr lang="en-US" dirty="0" smtClean="0"/>
              <a:t>community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964570" y="155089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77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</p:spPr>
        <p:txBody>
          <a:bodyPr/>
          <a:lstStyle/>
          <a:p>
            <a:fld id="{4F43FBDB-460A-2C4D-8064-C249887F4FCB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77" y="995804"/>
            <a:ext cx="7342251" cy="371589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23828" y="-147196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 many data repositories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3700" y="4594860"/>
            <a:ext cx="8966200" cy="2199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/>
              <a:buChar char="•"/>
            </a:pPr>
            <a:r>
              <a:rPr lang="en-US" sz="2800" dirty="0" smtClean="0"/>
              <a:t>What’s next? </a:t>
            </a:r>
          </a:p>
          <a:p>
            <a:pPr marL="571500" indent="-571500" algn="l">
              <a:buFont typeface="Arial"/>
              <a:buChar char="•"/>
            </a:pPr>
            <a:r>
              <a:rPr lang="en-US" sz="2800" dirty="0" smtClean="0"/>
              <a:t>What tools would we need for an “debate”-oriented repository ?</a:t>
            </a:r>
            <a:br>
              <a:rPr lang="en-US" sz="2800" dirty="0" smtClean="0"/>
            </a:b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543827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53200" y="1807184"/>
            <a:ext cx="2463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design those tools, ask: </a:t>
            </a:r>
          </a:p>
          <a:p>
            <a:pPr marL="292100" indent="-292100"/>
            <a:endParaRPr lang="en-US" sz="2400" dirty="0" smtClean="0"/>
          </a:p>
          <a:p>
            <a:pPr marL="292100" indent="-292100">
              <a:buFont typeface="+mj-lt"/>
              <a:buAutoNum type="arabicPeriod"/>
            </a:pPr>
            <a:r>
              <a:rPr lang="en-US" sz="2000" dirty="0" smtClean="0"/>
              <a:t>What  </a:t>
            </a:r>
            <a:r>
              <a:rPr lang="en-US" sz="2000" dirty="0"/>
              <a:t>problems are seen when people </a:t>
            </a:r>
            <a:r>
              <a:rPr lang="en-US" sz="2000" dirty="0" smtClean="0"/>
              <a:t>try </a:t>
            </a:r>
            <a:r>
              <a:rPr lang="en-US" sz="2000" dirty="0"/>
              <a:t>to share  data and </a:t>
            </a:r>
            <a:r>
              <a:rPr lang="en-US" sz="2000" dirty="0" smtClean="0"/>
              <a:t>conclusions?</a:t>
            </a:r>
          </a:p>
          <a:p>
            <a:pPr marL="292100" indent="-292100">
              <a:buFont typeface="+mj-lt"/>
              <a:buAutoNum type="arabicPeriod"/>
            </a:pPr>
            <a:endParaRPr lang="en-US" sz="2000" dirty="0" smtClean="0"/>
          </a:p>
          <a:p>
            <a:pPr marL="292100" indent="-292100">
              <a:buFont typeface="+mj-lt"/>
              <a:buAutoNum type="arabicPeriod"/>
            </a:pPr>
            <a:r>
              <a:rPr lang="en-US" sz="2000" dirty="0" smtClean="0"/>
              <a:t>What minimal data strictures address those problems?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1316038"/>
            <a:ext cx="6819900" cy="516139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 Let’s talk tools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946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tools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“citizen scientists”.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decides how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we decide everything </a:t>
            </a:r>
            <a:r>
              <a:rPr lang="en-US" sz="2400" b="1" dirty="0" smtClean="0">
                <a:solidFill>
                  <a:schemeClr val="bg1"/>
                </a:solidFill>
              </a:rPr>
              <a:t/>
            </a:r>
            <a:br>
              <a:rPr lang="en-US" sz="2400" b="1" dirty="0" smtClean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Beyond mere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data repositories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rgbClr val="FFFFFF"/>
                </a:solidFill>
              </a:rPr>
              <a:t>What happens when decision 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r>
              <a:rPr lang="en-US" sz="2400" b="1" dirty="0" smtClean="0">
                <a:solidFill>
                  <a:srgbClr val="FFFFFF"/>
                </a:solidFill>
              </a:rPr>
              <a:t>software </a:t>
            </a:r>
            <a:r>
              <a:rPr lang="en-US" sz="2400" b="1" dirty="0" smtClean="0">
                <a:solidFill>
                  <a:srgbClr val="FFFFFF"/>
                </a:solidFill>
              </a:rPr>
              <a:t>goes </a:t>
            </a:r>
            <a:r>
              <a:rPr lang="en-US" sz="2400" b="1" dirty="0" smtClean="0">
                <a:solidFill>
                  <a:srgbClr val="FFFFFF"/>
                </a:solidFill>
              </a:rPr>
              <a:t>wrong?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Proposed services for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The Future?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204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Models have “certification envelopes”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686301" cy="50673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Columbia ice strike</a:t>
            </a:r>
          </a:p>
          <a:p>
            <a:pPr lvl="1"/>
            <a:r>
              <a:rPr lang="en-US" dirty="0" smtClean="0"/>
              <a:t>Size: 1200 m</a:t>
            </a:r>
            <a:r>
              <a:rPr lang="en-US" baseline="30000" dirty="0" smtClean="0"/>
              <a:t>2</a:t>
            </a:r>
          </a:p>
          <a:p>
            <a:pPr lvl="1"/>
            <a:r>
              <a:rPr lang="en-US" dirty="0" smtClean="0"/>
              <a:t>Speed: 477 mpg  (relative to vehicle)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Certified as “safe” by the CRATER micro-meteorite model.</a:t>
            </a:r>
          </a:p>
          <a:p>
            <a:pPr lvl="1"/>
            <a:r>
              <a:rPr lang="en-US" dirty="0" smtClean="0"/>
              <a:t>A experiment in CRATER’s  DB:</a:t>
            </a:r>
          </a:p>
          <a:p>
            <a:pPr lvl="2"/>
            <a:r>
              <a:rPr lang="en-US" dirty="0" smtClean="0"/>
              <a:t>Size: 3cm</a:t>
            </a:r>
            <a:r>
              <a:rPr lang="en-US" baseline="30000" dirty="0" smtClean="0"/>
              <a:t>3</a:t>
            </a:r>
          </a:p>
          <a:p>
            <a:pPr lvl="2"/>
            <a:r>
              <a:rPr lang="en-US" dirty="0" smtClean="0"/>
              <a:t>Speed: under 100 mpg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Columbia, and crew, dies on re-entry</a:t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r>
              <a:rPr lang="en-US" dirty="0" smtClean="0"/>
              <a:t>Lesson: conclusions should come with a “certification envelope” </a:t>
            </a:r>
          </a:p>
          <a:p>
            <a:pPr lvl="1"/>
            <a:r>
              <a:rPr lang="en-US" dirty="0" smtClean="0"/>
              <a:t>If new tests outside of the envelope of the training set</a:t>
            </a:r>
          </a:p>
          <a:p>
            <a:pPr lvl="1"/>
            <a:r>
              <a:rPr lang="en-US" dirty="0" smtClean="0"/>
              <a:t>Raise an alert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413" y="4535489"/>
            <a:ext cx="3108960" cy="2067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412" y="1499200"/>
            <a:ext cx="3108960" cy="30139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Bad things happen when you stretch the envelope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581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Certification envelopes  (when not to trust conclusions)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Verification matters (sooner or later, we all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screwup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to transfer data (Get by with a little help from your friends)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577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/>
            <a:r>
              <a:rPr lang="en-US" sz="3200" dirty="0" smtClean="0">
                <a:solidFill>
                  <a:srgbClr val="000000"/>
                </a:solidFill>
              </a:rPr>
              <a:t>Locality matters</a:t>
            </a:r>
            <a:br>
              <a:rPr lang="en-US" sz="3200" dirty="0" smtClean="0">
                <a:solidFill>
                  <a:srgbClr val="000000"/>
                </a:solidFill>
              </a:rPr>
            </a:br>
            <a:r>
              <a:rPr lang="en-US" sz="3200" dirty="0" smtClean="0">
                <a:solidFill>
                  <a:srgbClr val="000000"/>
                </a:solidFill>
              </a:rPr>
              <a:t>(what is true </a:t>
            </a:r>
            <a:r>
              <a:rPr lang="en-US" sz="3200" u="sng" dirty="0" smtClean="0">
                <a:solidFill>
                  <a:srgbClr val="000000"/>
                </a:solidFill>
              </a:rPr>
              <a:t>there</a:t>
            </a:r>
            <a:r>
              <a:rPr lang="en-US" sz="3200" dirty="0" smtClean="0">
                <a:solidFill>
                  <a:srgbClr val="000000"/>
                </a:solidFill>
              </a:rPr>
              <a:t> may not be true </a:t>
            </a:r>
            <a:r>
              <a:rPr lang="en-US" sz="3200" u="sng" dirty="0" smtClean="0">
                <a:solidFill>
                  <a:srgbClr val="000000"/>
                </a:solidFill>
              </a:rPr>
              <a:t>here</a:t>
            </a:r>
            <a:r>
              <a:rPr lang="en-US" sz="320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5927" y="1717659"/>
            <a:ext cx="4438073" cy="4525963"/>
          </a:xfrm>
        </p:spPr>
        <p:txBody>
          <a:bodyPr>
            <a:noAutofit/>
          </a:bodyPr>
          <a:lstStyle/>
          <a:p>
            <a:r>
              <a:rPr lang="en-US" sz="2000" dirty="0" err="1" smtClean="0"/>
              <a:t>Devanbu</a:t>
            </a:r>
            <a:r>
              <a:rPr lang="en-US" sz="2000" dirty="0" smtClean="0"/>
              <a:t> et al. </a:t>
            </a:r>
            <a:r>
              <a:rPr lang="en-US" sz="2000" dirty="0">
                <a:solidFill>
                  <a:srgbClr val="000000"/>
                </a:solidFill>
              </a:rPr>
              <a:t>ASE’11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i="1" dirty="0" smtClean="0"/>
              <a:t>Ecological </a:t>
            </a:r>
            <a:r>
              <a:rPr lang="en-US" sz="2000" i="1" dirty="0" smtClean="0">
                <a:solidFill>
                  <a:srgbClr val="000000"/>
                </a:solidFill>
              </a:rPr>
              <a:t>Inference</a:t>
            </a:r>
          </a:p>
          <a:p>
            <a:r>
              <a:rPr lang="en-US" sz="2000" dirty="0" err="1" smtClean="0">
                <a:solidFill>
                  <a:srgbClr val="000000"/>
                </a:solidFill>
              </a:rPr>
              <a:t>Betternburg</a:t>
            </a:r>
            <a:r>
              <a:rPr lang="en-US" sz="2000" dirty="0" smtClean="0">
                <a:solidFill>
                  <a:srgbClr val="000000"/>
                </a:solidFill>
              </a:rPr>
              <a:t> et al. MSR</a:t>
            </a:r>
            <a:r>
              <a:rPr lang="en-US" sz="2000" dirty="0">
                <a:solidFill>
                  <a:srgbClr val="000000"/>
                </a:solidFill>
              </a:rPr>
              <a:t>’</a:t>
            </a:r>
            <a:r>
              <a:rPr lang="en-US" sz="2000" dirty="0" smtClean="0">
                <a:solidFill>
                  <a:srgbClr val="000000"/>
                </a:solidFill>
              </a:rPr>
              <a:t>12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i="1" dirty="0" smtClean="0">
                <a:solidFill>
                  <a:srgbClr val="000000"/>
                </a:solidFill>
              </a:rPr>
              <a:t>Think local, act global, </a:t>
            </a:r>
            <a:endParaRPr lang="en-US" sz="2000" dirty="0" smtClean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Menzies et al. TSE’13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i="1" dirty="0" smtClean="0">
                <a:solidFill>
                  <a:srgbClr val="000000"/>
                </a:solidFill>
              </a:rPr>
              <a:t>Local versus Global learning</a:t>
            </a:r>
            <a:r>
              <a:rPr lang="en-US" sz="2000" dirty="0" smtClean="0">
                <a:solidFill>
                  <a:srgbClr val="000000"/>
                </a:solidFill>
              </a:rPr>
              <a:t>, 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Yang et al</a:t>
            </a:r>
            <a:r>
              <a:rPr lang="en-US" sz="2000" dirty="0" smtClean="0"/>
              <a:t>.</a:t>
            </a:r>
            <a:r>
              <a:rPr lang="en-US" sz="2000" dirty="0"/>
              <a:t> IST’</a:t>
            </a:r>
            <a:r>
              <a:rPr lang="en-US" sz="2000" dirty="0" smtClean="0"/>
              <a:t>13</a:t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i="1" dirty="0" smtClean="0"/>
              <a:t>Handling local bias, </a:t>
            </a:r>
          </a:p>
          <a:p>
            <a:r>
              <a:rPr lang="en-US" sz="2000" dirty="0" err="1" smtClean="0"/>
              <a:t>Minku</a:t>
            </a:r>
            <a:r>
              <a:rPr lang="en-US" sz="2000" dirty="0" smtClean="0"/>
              <a:t> et al. </a:t>
            </a:r>
            <a:r>
              <a:rPr lang="en-US" sz="20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ICSE’</a:t>
            </a:r>
            <a:r>
              <a:rPr lang="en-US" sz="2000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14</a:t>
            </a:r>
            <a:r>
              <a:rPr lang="en-US" sz="2000" dirty="0">
                <a:solidFill>
                  <a:srgbClr val="000000"/>
                </a:solidFill>
              </a:rPr>
              <a:t/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GB" sz="2000" i="1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Best </a:t>
            </a:r>
            <a:r>
              <a:rPr lang="en-GB" sz="2000" i="1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Use of Cross-Company </a:t>
            </a:r>
            <a:r>
              <a:rPr lang="en-GB" sz="2000" i="1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Data</a:t>
            </a:r>
            <a:endParaRPr lang="en-US" sz="2000" i="1" dirty="0" smtClean="0">
              <a:solidFill>
                <a:srgbClr val="000000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356" y="2961429"/>
            <a:ext cx="4310063" cy="3070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H="1">
            <a:off x="4295488" y="4749800"/>
            <a:ext cx="721012" cy="6577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73503" y="2971515"/>
            <a:ext cx="2673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Using ensemble data</a:t>
            </a:r>
          </a:p>
          <a:p>
            <a:r>
              <a:rPr lang="en-US" dirty="0">
                <a:solidFill>
                  <a:srgbClr val="0000FF"/>
                </a:solidFill>
              </a:rPr>
              <a:t>Using local data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7637" y="2908626"/>
            <a:ext cx="635000" cy="2683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762210" y="4458172"/>
            <a:ext cx="223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Error     (less is better)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Not general models ,but  general methods for local models</a:t>
            </a:r>
          </a:p>
        </p:txBody>
      </p:sp>
    </p:spTree>
    <p:extLst>
      <p:ext uri="{BB962C8B-B14F-4D97-AF65-F5344CB8AC3E}">
        <p14:creationId xmlns:p14="http://schemas.microsoft.com/office/powerpoint/2010/main" val="226170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Certification envelopes  (when not to trust conclusions) </a:t>
            </a:r>
          </a:p>
          <a:p>
            <a:r>
              <a:rPr lang="en-US" sz="2400" dirty="0"/>
              <a:t>Locality matters (when their conclusions do not hold for you)</a:t>
            </a:r>
          </a:p>
          <a:p>
            <a:r>
              <a:rPr lang="en-US" sz="2400" dirty="0"/>
              <a:t>Need “streaming tools” (continually stream over a never ending sequence of new data)</a:t>
            </a:r>
          </a:p>
          <a:p>
            <a:r>
              <a:rPr lang="en-US" sz="2400" dirty="0"/>
              <a:t>Need repair tools (to fix broken ideas)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Verification matters (sooner or later, we all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screwup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to transfer data (Get by with a little help from your friends)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75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rgbClr val="FFFFFF"/>
                </a:solidFill>
              </a:rPr>
              <a:t>Software tools for </a:t>
            </a:r>
            <a:r>
              <a:rPr lang="en-US" sz="2400" b="1" dirty="0" smtClean="0">
                <a:solidFill>
                  <a:srgbClr val="FFFFFF"/>
                </a:solidFill>
              </a:rPr>
              <a:t/>
            </a:r>
            <a:br>
              <a:rPr lang="en-US" sz="2400" b="1" dirty="0" smtClean="0">
                <a:solidFill>
                  <a:srgbClr val="FFFFFF"/>
                </a:solidFill>
              </a:rPr>
            </a:br>
            <a:r>
              <a:rPr lang="en-US" sz="2400" b="1" dirty="0" smtClean="0">
                <a:solidFill>
                  <a:srgbClr val="FFFFFF"/>
                </a:solidFill>
              </a:rPr>
              <a:t>“</a:t>
            </a:r>
            <a:r>
              <a:rPr lang="en-US" sz="2400" b="1" dirty="0" smtClean="0">
                <a:solidFill>
                  <a:srgbClr val="FFFFFF"/>
                </a:solidFill>
              </a:rPr>
              <a:t>citizen scientists”</a:t>
            </a:r>
            <a:r>
              <a:rPr lang="en-US" sz="2400" b="1" dirty="0" smtClean="0">
                <a:solidFill>
                  <a:srgbClr val="FFFFFF"/>
                </a:solidFill>
              </a:rPr>
              <a:t>.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decides how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we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decide everything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Beyond mere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data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What happens when decision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goes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wrong?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Proposed services for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The Future?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348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4765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s-UY" dirty="0" smtClean="0">
                <a:solidFill>
                  <a:schemeClr val="tx1"/>
                </a:solidFill>
                <a:cs typeface="+mj-cs"/>
              </a:rPr>
              <a:t>Sharing matters </a:t>
            </a:r>
            <a:br>
              <a:rPr lang="es-UY" dirty="0" smtClean="0">
                <a:solidFill>
                  <a:schemeClr val="tx1"/>
                </a:solidFill>
                <a:cs typeface="+mj-cs"/>
              </a:rPr>
            </a:br>
            <a:endParaRPr lang="es-ES" dirty="0" smtClean="0">
              <a:solidFill>
                <a:schemeClr val="tx1"/>
              </a:solidFill>
              <a:cs typeface="+mj-cs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73070" y="5472258"/>
            <a:ext cx="4258242" cy="5201371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s-ES" sz="2000" dirty="0" err="1" smtClean="0"/>
              <a:t>How</a:t>
            </a:r>
            <a:r>
              <a:rPr lang="es-ES" sz="2000" dirty="0" smtClean="0"/>
              <a:t> </a:t>
            </a:r>
            <a:r>
              <a:rPr lang="es-ES" sz="2000" dirty="0" err="1" smtClean="0"/>
              <a:t>was</a:t>
            </a:r>
            <a:r>
              <a:rPr lang="es-ES" sz="2000" dirty="0" smtClean="0"/>
              <a:t> </a:t>
            </a:r>
            <a:r>
              <a:rPr lang="es-ES" sz="2000" dirty="0" err="1" smtClean="0"/>
              <a:t>the</a:t>
            </a:r>
            <a:r>
              <a:rPr lang="es-ES" sz="2000" dirty="0" smtClean="0"/>
              <a:t> error </a:t>
            </a:r>
            <a:r>
              <a:rPr lang="es-ES" sz="2000" dirty="0" err="1" smtClean="0"/>
              <a:t>found</a:t>
            </a:r>
            <a:r>
              <a:rPr lang="es-ES" sz="2000" dirty="0" smtClean="0"/>
              <a:t> so </a:t>
            </a:r>
            <a:r>
              <a:rPr lang="es-ES" sz="2000" dirty="0" err="1" smtClean="0"/>
              <a:t>fast</a:t>
            </a:r>
            <a:r>
              <a:rPr lang="es-ES" sz="2000" dirty="0" smtClean="0"/>
              <a:t>?</a:t>
            </a:r>
          </a:p>
          <a:p>
            <a:pPr lvl="1">
              <a:defRPr/>
            </a:pPr>
            <a:r>
              <a:rPr lang="es-ES" sz="2000" dirty="0" smtClean="0"/>
              <a:t>Open </a:t>
            </a:r>
            <a:r>
              <a:rPr lang="es-ES" sz="2000" dirty="0" err="1" smtClean="0"/>
              <a:t>science</a:t>
            </a:r>
            <a:r>
              <a:rPr lang="es-ES" sz="2000" dirty="0" smtClean="0"/>
              <a:t>  </a:t>
            </a:r>
            <a:endParaRPr lang="es-E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-24617" y="934363"/>
            <a:ext cx="9255929" cy="430887"/>
          </a:xfrm>
          <a:prstGeom prst="rect">
            <a:avLst/>
          </a:prstGeom>
          <a:solidFill>
            <a:srgbClr val="9F202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FFFF"/>
                </a:solidFill>
              </a:rPr>
              <a:t>Given enough eyes, all bugs are shallow</a:t>
            </a:r>
            <a:endParaRPr lang="en-US" sz="2200" b="1" dirty="0">
              <a:solidFill>
                <a:srgbClr val="FFFFFF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701189"/>
              </p:ext>
            </p:extLst>
          </p:nvPr>
        </p:nvGraphicFramePr>
        <p:xfrm>
          <a:off x="252413" y="1600200"/>
          <a:ext cx="4720657" cy="44932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86808"/>
                <a:gridCol w="3233849"/>
              </a:tblGrid>
              <a:tr h="3683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When (2013)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What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 15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“Better</a:t>
                      </a:r>
                      <a:r>
                        <a:rPr lang="en-US" sz="1600" baseline="0" dirty="0" smtClean="0"/>
                        <a:t> cross-company learning” accepted to MSR’13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 29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Camera-ready</a:t>
                      </a:r>
                      <a:r>
                        <a:rPr lang="en-US" sz="1600" baseline="0" dirty="0" smtClean="0"/>
                        <a:t> submitted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?Apr 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Pre-prints</a:t>
                      </a:r>
                      <a:r>
                        <a:rPr lang="en-US" sz="1600" baseline="0" dirty="0" smtClean="0"/>
                        <a:t> go on-line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Apr 29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defRPr/>
                      </a:pPr>
                      <a:r>
                        <a:rPr lang="es-ES" sz="1600" dirty="0" err="1" smtClean="0"/>
                        <a:t>Hyeongmin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Jeon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graduate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student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smtClean="0"/>
                        <a:t>at Pusan </a:t>
                      </a:r>
                      <a:r>
                        <a:rPr lang="es-ES" sz="1600" dirty="0" err="1" smtClean="0"/>
                        <a:t>Natl</a:t>
                      </a:r>
                      <a:r>
                        <a:rPr lang="es-ES" sz="1600" dirty="0" smtClean="0"/>
                        <a:t>. </a:t>
                      </a:r>
                      <a:r>
                        <a:rPr lang="es-ES" sz="1600" dirty="0" err="1" smtClean="0"/>
                        <a:t>Univ.emailed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us</a:t>
                      </a:r>
                      <a:r>
                        <a:rPr lang="es-ES" sz="1600" dirty="0" smtClean="0"/>
                        <a:t>: </a:t>
                      </a:r>
                      <a:r>
                        <a:rPr lang="es-ES" sz="1600" dirty="0" err="1" smtClean="0"/>
                        <a:t>can’t</a:t>
                      </a:r>
                      <a:r>
                        <a:rPr lang="es-ES" sz="1600" dirty="0" smtClean="0"/>
                        <a:t> reproduce </a:t>
                      </a:r>
                      <a:r>
                        <a:rPr lang="es-ES" sz="1600" dirty="0" err="1" smtClean="0"/>
                        <a:t>result</a:t>
                      </a:r>
                      <a:endParaRPr lang="es-ES" sz="1600" dirty="0" smtClean="0">
                        <a:solidFill>
                          <a:srgbClr val="000000"/>
                        </a:solidFill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May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defRPr/>
                      </a:pPr>
                      <a:r>
                        <a:rPr lang="es-ES" sz="1600" dirty="0" err="1" smtClean="0"/>
                        <a:t>Fayola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err="1" smtClean="0"/>
                        <a:t>Peters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checking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code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found</a:t>
                      </a:r>
                      <a:r>
                        <a:rPr lang="es-ES" sz="1600" dirty="0" smtClean="0"/>
                        <a:t> error.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err="1" smtClean="0"/>
                        <a:t>Manic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week</a:t>
                      </a:r>
                      <a:r>
                        <a:rPr lang="es-ES" sz="1600" dirty="0" smtClean="0"/>
                        <a:t> of </a:t>
                      </a:r>
                      <a:r>
                        <a:rPr lang="es-ES" sz="1600" dirty="0" err="1" smtClean="0"/>
                        <a:t>experiments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follow</a:t>
                      </a:r>
                      <a:endParaRPr lang="en-US" sz="1600" dirty="0"/>
                    </a:p>
                  </a:txBody>
                  <a:tcPr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May 11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err="1" smtClean="0"/>
                        <a:t>We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conclude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err="1" smtClean="0"/>
                        <a:t>results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definitely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wrong</a:t>
                      </a:r>
                      <a:endParaRPr lang="es-ES" sz="1600" dirty="0" smtClean="0">
                        <a:solidFill>
                          <a:srgbClr val="000000"/>
                        </a:solidFill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May 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Email</a:t>
                      </a:r>
                      <a:r>
                        <a:rPr lang="en-US" sz="1600" baseline="0" dirty="0" smtClean="0"/>
                        <a:t> MSR organizers. Our penalty? Present paper and its error.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543" y="1638301"/>
            <a:ext cx="3557370" cy="28448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826000" y="4216400"/>
            <a:ext cx="1358900" cy="1397000"/>
          </a:xfrm>
          <a:prstGeom prst="straightConnector1">
            <a:avLst/>
          </a:prstGeom>
          <a:ln w="76200" cmpd="sng">
            <a:solidFill>
              <a:srgbClr val="9F202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8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Certification envelopes  (when not to trust conclusions)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repair tools (to fix broken ideas)</a:t>
            </a:r>
          </a:p>
          <a:p>
            <a:r>
              <a:rPr lang="en-US" sz="2400" dirty="0"/>
              <a:t>Verification matters (sooner or later, we all </a:t>
            </a:r>
            <a:r>
              <a:rPr lang="en-US" sz="2400" dirty="0" smtClean="0"/>
              <a:t>screw up</a:t>
            </a:r>
            <a:r>
              <a:rPr lang="en-US" sz="2400" dirty="0"/>
              <a:t>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to transfer data (Get by with a little help from your friends)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382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anna-static-map-worl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9899"/>
            <a:ext cx="6649526" cy="36735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-30162"/>
            <a:ext cx="8559800" cy="11430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Transfer matters </a:t>
            </a:r>
            <a:r>
              <a:rPr lang="en-US" sz="4000" dirty="0" smtClean="0">
                <a:solidFill>
                  <a:srgbClr val="000000"/>
                </a:solidFill>
              </a:rPr>
              <a:t>(</a:t>
            </a:r>
            <a:r>
              <a:rPr lang="en-US" sz="4000" dirty="0">
                <a:solidFill>
                  <a:srgbClr val="000000"/>
                </a:solidFill>
              </a:rPr>
              <a:t>and is possible)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622" y="4318000"/>
            <a:ext cx="4289778" cy="2413000"/>
          </a:xfrm>
          <a:prstGeom prst="rect">
            <a:avLst/>
          </a:prstGeom>
        </p:spPr>
      </p:pic>
      <p:pic>
        <p:nvPicPr>
          <p:cNvPr id="10" name="Picture 9" descr="rocketshi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1" y="3911599"/>
            <a:ext cx="2895601" cy="289560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895600" y="3213100"/>
            <a:ext cx="2006600" cy="0"/>
          </a:xfrm>
          <a:prstGeom prst="straightConnector1">
            <a:avLst/>
          </a:prstGeom>
          <a:ln w="76200" cmpd="sng"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498112" y="5664200"/>
            <a:ext cx="2209800" cy="0"/>
          </a:xfrm>
          <a:prstGeom prst="straightConnector1">
            <a:avLst/>
          </a:prstGeom>
          <a:ln w="76200" cmpd="sng"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696200" y="3437790"/>
            <a:ext cx="1214437" cy="3293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</a:rPr>
              <a:t>B.Turhan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</a:rPr>
              <a:t>T.Menzies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</a:rPr>
              <a:t>Bener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J. 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Di Stefano. 2009. On the relative value of cross-company and within-company data for defect prediction. Empirical </a:t>
            </a:r>
            <a:r>
              <a:rPr lang="en-US" sz="1300" dirty="0" err="1">
                <a:solidFill>
                  <a:schemeClr val="bg1">
                    <a:lumMod val="50000"/>
                  </a:schemeClr>
                </a:solidFill>
              </a:rPr>
              <a:t>Softw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Eng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14(5) 2009,</a:t>
            </a:r>
            <a:endParaRPr lang="en-U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When not enough local data, ask your friends</a:t>
            </a:r>
          </a:p>
        </p:txBody>
      </p:sp>
    </p:spTree>
    <p:extLst>
      <p:ext uri="{BB962C8B-B14F-4D97-AF65-F5344CB8AC3E}">
        <p14:creationId xmlns:p14="http://schemas.microsoft.com/office/powerpoint/2010/main" val="2005170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Certification envelopes  (when not to trust conclusions)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Verification matters (sooner or later, we all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screw up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sz="2400" dirty="0"/>
              <a:t>Need to transfer data (Get by with a little help from your friends)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15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Compression</a:t>
            </a:r>
            <a:r>
              <a:rPr lang="en-US" dirty="0"/>
              <a:t> </a:t>
            </a:r>
            <a:r>
              <a:rPr lang="en-US" dirty="0" smtClean="0"/>
              <a:t>and privacy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Facebook, Google, Netflix </a:t>
            </a:r>
            <a:r>
              <a:rPr lang="en-US" dirty="0" err="1" smtClean="0"/>
              <a:t>etc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Small X% of all users are subjects in continual experiments: </a:t>
            </a:r>
            <a:r>
              <a:rPr lang="en-US" dirty="0"/>
              <a:t>t</a:t>
            </a:r>
            <a:r>
              <a:rPr lang="en-US" dirty="0" smtClean="0"/>
              <a:t>esting new features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Data from studies, retained indefinitely, warehoused</a:t>
            </a:r>
          </a:p>
          <a:p>
            <a:pPr lvl="1"/>
            <a:r>
              <a:rPr lang="en-US" dirty="0" smtClean="0"/>
              <a:t>Problems with volume (needs compression)</a:t>
            </a:r>
          </a:p>
          <a:p>
            <a:pPr lvl="1"/>
            <a:r>
              <a:rPr lang="en-US" dirty="0" smtClean="0"/>
              <a:t>Problems with confidentiality (needs privacy)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If I want to challenge the conclusions made by Facebook, Google, Netflix,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I need to be able to access, privately, that data</a:t>
            </a:r>
          </a:p>
          <a:p>
            <a:pPr lvl="1"/>
            <a:r>
              <a:rPr lang="en-US" dirty="0" smtClean="0"/>
              <a:t>(needs trusted sharing)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Squeezing and secrets</a:t>
            </a:r>
            <a:endParaRPr lang="en-US" sz="2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972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Certification envelopes  (when not to trust conclusions)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Verification matters (sooner or later, we all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screw up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Need to transfer data (Get by with a little help from your friends)</a:t>
            </a:r>
          </a:p>
          <a:p>
            <a:r>
              <a:rPr lang="en-US" sz="2400" dirty="0"/>
              <a:t>Need compression tools (to save space)</a:t>
            </a:r>
          </a:p>
          <a:p>
            <a:r>
              <a:rPr lang="en-US" sz="2400" dirty="0"/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224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Certification envelopes  (when not to trust conclusions)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Verification matters (sooner or later, we all </a:t>
            </a:r>
            <a:r>
              <a:rPr lang="en-US" sz="2400" dirty="0" smtClean="0">
                <a:solidFill>
                  <a:srgbClr val="000000"/>
                </a:solidFill>
              </a:rPr>
              <a:t>screw up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to transfer data (Get by with a little help from your friends)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750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tools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“citizen scientists”.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decides how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we decide everything </a:t>
            </a:r>
            <a:r>
              <a:rPr lang="en-US" sz="2400" b="1" dirty="0" smtClean="0">
                <a:solidFill>
                  <a:schemeClr val="bg1"/>
                </a:solidFill>
              </a:rPr>
              <a:t/>
            </a:r>
            <a:br>
              <a:rPr lang="en-US" sz="2400" b="1" dirty="0" smtClean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Beyond mere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data repositories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What happens when decision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goes wrong?</a:t>
            </a:r>
            <a:r>
              <a:rPr lang="en-US" sz="2400" b="1" dirty="0" smtClean="0">
                <a:solidFill>
                  <a:srgbClr val="FFFFFF"/>
                </a:solidFill>
              </a:rPr>
              <a:t/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chemeClr val="bg1"/>
                </a:solidFill>
              </a:rPr>
              <a:t>Proposed services for </a:t>
            </a:r>
            <a:r>
              <a:rPr lang="en-US" sz="2400" b="1" dirty="0" smtClean="0">
                <a:solidFill>
                  <a:schemeClr val="bg1"/>
                </a:solidFill>
              </a:rPr>
              <a:t/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err="1" smtClean="0">
                <a:solidFill>
                  <a:schemeClr val="bg1"/>
                </a:solidFill>
              </a:rPr>
              <a:t>nextgen</a:t>
            </a:r>
            <a:r>
              <a:rPr lang="en-US" sz="2400" b="1" dirty="0" smtClean="0">
                <a:solidFill>
                  <a:schemeClr val="bg1"/>
                </a:solidFill>
              </a:rPr>
              <a:t> repositories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The Future?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89600" y="1854200"/>
            <a:ext cx="2997200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Each cell link here is one masters-by-research  or Ph.D. 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285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710" y="3034292"/>
            <a:ext cx="4589235" cy="4268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Based on WHERE:  O(N)</a:t>
            </a:r>
            <a:br>
              <a:rPr lang="en-US" dirty="0" smtClean="0"/>
            </a:br>
            <a:r>
              <a:rPr lang="en-US" dirty="0" smtClean="0"/>
              <a:t>top-down divisive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7725"/>
            <a:ext cx="8229600" cy="4525963"/>
          </a:xfrm>
        </p:spPr>
        <p:txBody>
          <a:bodyPr>
            <a:noAutofit/>
          </a:bodyPr>
          <a:lstStyle/>
          <a:p>
            <a:r>
              <a:rPr lang="en-US" sz="2000" dirty="0" smtClean="0"/>
              <a:t>Fast:  works on an approximation to eigenvectors (the FASTMAP heuristic)</a:t>
            </a:r>
            <a:br>
              <a:rPr lang="en-US" sz="2000" dirty="0" smtClean="0"/>
            </a:br>
            <a:r>
              <a:rPr lang="en-US" sz="2000" dirty="0" err="1" smtClean="0"/>
              <a:t>Faloutsos</a:t>
            </a:r>
            <a:r>
              <a:rPr lang="en-US" sz="2000" dirty="0"/>
              <a:t>  [1995</a:t>
            </a:r>
            <a:r>
              <a:rPr lang="en-US" sz="2000" dirty="0" smtClean="0"/>
              <a:t>]. A  O(N</a:t>
            </a:r>
            <a:r>
              <a:rPr lang="en-US" sz="2000" dirty="0"/>
              <a:t>) generation of axis of large variability</a:t>
            </a:r>
          </a:p>
          <a:p>
            <a:pPr lvl="1" indent="-280988">
              <a:buFont typeface="Arial"/>
              <a:buChar char="•"/>
            </a:pPr>
            <a:r>
              <a:rPr lang="en-US" sz="2000" dirty="0"/>
              <a:t>Pick any point </a:t>
            </a:r>
            <a:r>
              <a:rPr lang="en-US" sz="2000" dirty="0" smtClean="0"/>
              <a:t>X; </a:t>
            </a:r>
            <a:endParaRPr lang="en-US" sz="2000" dirty="0"/>
          </a:p>
          <a:p>
            <a:pPr lvl="1" indent="-280988">
              <a:buFont typeface="Arial"/>
              <a:buChar char="•"/>
            </a:pPr>
            <a:r>
              <a:rPr lang="en-US" sz="2000" dirty="0" smtClean="0"/>
              <a:t>Find E= East =  </a:t>
            </a:r>
            <a:r>
              <a:rPr lang="en-US" sz="2000" dirty="0"/>
              <a:t>furthest from </a:t>
            </a:r>
            <a:r>
              <a:rPr lang="en-US" sz="2000" dirty="0" smtClean="0"/>
              <a:t>X, </a:t>
            </a:r>
            <a:endParaRPr lang="en-US" sz="2000" dirty="0"/>
          </a:p>
          <a:p>
            <a:pPr lvl="1" indent="-280988">
              <a:buFont typeface="Arial"/>
              <a:buChar char="•"/>
            </a:pPr>
            <a:r>
              <a:rPr lang="en-US" sz="2000" dirty="0" smtClean="0"/>
              <a:t> Find W = West  </a:t>
            </a:r>
            <a:r>
              <a:rPr lang="en-US" sz="2000" dirty="0"/>
              <a:t>furthest from </a:t>
            </a:r>
            <a:r>
              <a:rPr lang="en-US" sz="2000" dirty="0" smtClean="0"/>
              <a:t>East. </a:t>
            </a:r>
          </a:p>
          <a:p>
            <a:pPr lvl="1" indent="-280988">
              <a:buFont typeface="Arial"/>
              <a:buChar char="•"/>
            </a:pPr>
            <a:r>
              <a:rPr lang="en-US" sz="2000" dirty="0" smtClean="0"/>
              <a:t>East, West = “the poles”</a:t>
            </a:r>
          </a:p>
          <a:p>
            <a:pPr marL="461962" lvl="1" indent="0">
              <a:buNone/>
            </a:pPr>
            <a:endParaRPr lang="en-US" sz="2000" dirty="0"/>
          </a:p>
          <a:p>
            <a:r>
              <a:rPr lang="en-US" sz="2000" dirty="0" smtClean="0"/>
              <a:t>All </a:t>
            </a:r>
            <a:r>
              <a:rPr lang="en-US" sz="2000" dirty="0"/>
              <a:t>points have distance </a:t>
            </a:r>
            <a:r>
              <a:rPr lang="en-US" sz="2000" dirty="0" err="1"/>
              <a:t>a,b</a:t>
            </a:r>
            <a:r>
              <a:rPr lang="en-US" sz="2000" dirty="0"/>
              <a:t> to </a:t>
            </a:r>
            <a:r>
              <a:rPr lang="en-US" sz="2000" dirty="0" smtClean="0"/>
              <a:t>(E,</a:t>
            </a:r>
            <a:r>
              <a:rPr lang="en-US" sz="2000" dirty="0"/>
              <a:t>W</a:t>
            </a:r>
            <a:r>
              <a:rPr lang="en-US" sz="2000" dirty="0" smtClean="0"/>
              <a:t>) </a:t>
            </a:r>
            <a:endParaRPr lang="en-US" sz="2000" dirty="0"/>
          </a:p>
          <a:p>
            <a:pPr lvl="1" indent="-227013">
              <a:buFont typeface="Arial"/>
              <a:buChar char="•"/>
            </a:pPr>
            <a:r>
              <a:rPr lang="en-US" sz="2000" dirty="0"/>
              <a:t>c = </a:t>
            </a:r>
            <a:r>
              <a:rPr lang="en-US" sz="2000" dirty="0" err="1"/>
              <a:t>dist</a:t>
            </a:r>
            <a:r>
              <a:rPr lang="en-US" sz="2000" dirty="0" smtClean="0"/>
              <a:t>(E,</a:t>
            </a:r>
            <a:r>
              <a:rPr lang="en-US" sz="2000" dirty="0"/>
              <a:t>E</a:t>
            </a:r>
            <a:r>
              <a:rPr lang="en-US" sz="2000" dirty="0" smtClean="0"/>
              <a:t>)</a:t>
            </a:r>
            <a:endParaRPr lang="en-US" sz="2000" dirty="0"/>
          </a:p>
          <a:p>
            <a:pPr lvl="1" indent="-227013">
              <a:buFont typeface="Arial"/>
              <a:buChar char="•"/>
            </a:pPr>
            <a:r>
              <a:rPr lang="en-US" sz="2000" dirty="0" smtClean="0"/>
              <a:t>x </a:t>
            </a:r>
            <a:r>
              <a:rPr lang="en-US" sz="2000" dirty="0"/>
              <a:t>= (a</a:t>
            </a:r>
            <a:r>
              <a:rPr lang="en-US" sz="2000" baseline="30000" dirty="0"/>
              <a:t>2</a:t>
            </a:r>
            <a:r>
              <a:rPr lang="en-US" sz="2000" dirty="0"/>
              <a:t> + c</a:t>
            </a:r>
            <a:r>
              <a:rPr lang="en-US" sz="2000" baseline="30000" dirty="0"/>
              <a:t>2</a:t>
            </a:r>
            <a:r>
              <a:rPr lang="en-US" sz="2000" dirty="0"/>
              <a:t> − b</a:t>
            </a:r>
            <a:r>
              <a:rPr lang="en-US" sz="2000" baseline="30000" dirty="0"/>
              <a:t>2</a:t>
            </a:r>
            <a:r>
              <a:rPr lang="en-US" sz="2000" dirty="0"/>
              <a:t>)/2c </a:t>
            </a:r>
            <a:r>
              <a:rPr lang="en-US" sz="2000" dirty="0" smtClean="0"/>
              <a:t> </a:t>
            </a:r>
          </a:p>
          <a:p>
            <a:pPr marL="515937" lvl="1" indent="0">
              <a:buNone/>
            </a:pPr>
            <a:endParaRPr lang="en-US" sz="2000" dirty="0"/>
          </a:p>
          <a:p>
            <a:r>
              <a:rPr lang="en-US" sz="2000" dirty="0"/>
              <a:t>Find median(x</a:t>
            </a:r>
            <a:r>
              <a:rPr lang="en-US" sz="2000" dirty="0" smtClean="0"/>
              <a:t>), </a:t>
            </a:r>
            <a:r>
              <a:rPr lang="en-US" sz="2000" dirty="0" err="1"/>
              <a:t>r</a:t>
            </a:r>
            <a:r>
              <a:rPr lang="en-US" sz="2000" dirty="0" err="1" smtClean="0"/>
              <a:t>ecurse</a:t>
            </a:r>
            <a:r>
              <a:rPr lang="en-US" sz="2000" dirty="0" smtClean="0"/>
              <a:t> on each half</a:t>
            </a:r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23980" y="2164987"/>
            <a:ext cx="82454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buNone/>
            </a:pPr>
            <a:r>
              <a:rPr lang="en-US" sz="1700" dirty="0" smtClean="0"/>
              <a:t> </a:t>
            </a:r>
          </a:p>
          <a:p>
            <a:pPr lvl="1" indent="-227013">
              <a:buFont typeface="Arial"/>
              <a:buChar char="•"/>
            </a:pPr>
            <a:endParaRPr lang="en-US" sz="2000" dirty="0" smtClean="0"/>
          </a:p>
          <a:p>
            <a:pPr lvl="1" indent="-227013"/>
            <a:endParaRPr lang="en-US" sz="20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04710" y="6604000"/>
            <a:ext cx="4956790" cy="876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66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999" y="201509"/>
            <a:ext cx="7518401" cy="1487091"/>
          </a:xfrm>
        </p:spPr>
        <p:txBody>
          <a:bodyPr>
            <a:noAutofit/>
          </a:bodyPr>
          <a:lstStyle/>
          <a:p>
            <a:r>
              <a:rPr lang="en-US" sz="3600" dirty="0" smtClean="0"/>
              <a:t>Data mining tools should, </a:t>
            </a:r>
            <a:br>
              <a:rPr lang="en-US" sz="3600" dirty="0" smtClean="0"/>
            </a:br>
            <a:r>
              <a:rPr lang="en-US" sz="3600" dirty="0" smtClean="0"/>
              <a:t>and can, do much more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180" y="1841500"/>
            <a:ext cx="4038600" cy="4525963"/>
          </a:xfrm>
        </p:spPr>
        <p:txBody>
          <a:bodyPr>
            <a:noAutofit/>
          </a:bodyPr>
          <a:lstStyle/>
          <a:p>
            <a:r>
              <a:rPr lang="en-US" sz="1800" dirty="0" smtClean="0"/>
              <a:t>Operating systems do more than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just </a:t>
            </a:r>
            <a:r>
              <a:rPr lang="en-US" sz="1800" dirty="0" smtClean="0"/>
              <a:t>schedule processes.</a:t>
            </a:r>
          </a:p>
          <a:p>
            <a:pPr lvl="1"/>
            <a:r>
              <a:rPr lang="en-US" sz="1600" dirty="0" smtClean="0"/>
              <a:t>They offer many other services</a:t>
            </a:r>
          </a:p>
          <a:p>
            <a:pPr lvl="1"/>
            <a:r>
              <a:rPr lang="en-US" sz="1600" dirty="0" smtClean="0"/>
              <a:t>File systems,</a:t>
            </a:r>
          </a:p>
          <a:p>
            <a:pPr lvl="1"/>
            <a:r>
              <a:rPr lang="en-US" sz="1600" dirty="0" smtClean="0"/>
              <a:t> network connections,</a:t>
            </a:r>
          </a:p>
          <a:p>
            <a:pPr lvl="1"/>
            <a:r>
              <a:rPr lang="en-US" sz="1600" dirty="0" smtClean="0"/>
              <a:t> memory management</a:t>
            </a:r>
          </a:p>
          <a:p>
            <a:pPr lvl="1"/>
            <a:r>
              <a:rPr lang="en-US" sz="1600" dirty="0" smtClean="0"/>
              <a:t>journaling</a:t>
            </a:r>
          </a:p>
          <a:p>
            <a:pPr lvl="1"/>
            <a:r>
              <a:rPr lang="en-US" sz="1600" dirty="0" err="1" smtClean="0"/>
              <a:t>Etc</a:t>
            </a:r>
            <a:endParaRPr lang="en-US" sz="1600" dirty="0" smtClean="0"/>
          </a:p>
          <a:p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7154" y="4781284"/>
            <a:ext cx="876300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Data mining </a:t>
            </a:r>
            <a:r>
              <a:rPr lang="en-US" sz="2000" dirty="0" smtClean="0"/>
              <a:t>tools should </a:t>
            </a:r>
            <a:r>
              <a:rPr lang="en-US" sz="2000" dirty="0"/>
              <a:t>offer more than just </a:t>
            </a:r>
            <a:r>
              <a:rPr lang="en-US" sz="2000" dirty="0" smtClean="0"/>
              <a:t>predictors.</a:t>
            </a:r>
            <a:endParaRPr lang="en-US" sz="2000" dirty="0"/>
          </a:p>
          <a:p>
            <a:pPr lvl="1"/>
            <a:r>
              <a:rPr lang="en-US" sz="1600" dirty="0" smtClean="0"/>
              <a:t>A whole </a:t>
            </a:r>
            <a:r>
              <a:rPr lang="en-US" sz="1600" dirty="0"/>
              <a:t>host of facilities for sharing, privacy, compression, planning, anomaly detection, </a:t>
            </a:r>
            <a:r>
              <a:rPr lang="en-US" sz="1600" dirty="0" err="1"/>
              <a:t>etc</a:t>
            </a:r>
            <a:r>
              <a:rPr lang="en-US" sz="1600" dirty="0"/>
              <a:t> </a:t>
            </a:r>
            <a:r>
              <a:rPr lang="en-US" sz="1600" dirty="0" smtClean="0"/>
              <a:t>Turns </a:t>
            </a:r>
            <a:r>
              <a:rPr lang="en-US" sz="1600" dirty="0"/>
              <a:t>out, </a:t>
            </a:r>
            <a:r>
              <a:rPr lang="en-US" sz="1600" dirty="0" smtClean="0"/>
              <a:t>simple </a:t>
            </a:r>
            <a:r>
              <a:rPr lang="en-US" sz="1600" dirty="0"/>
              <a:t>data structures </a:t>
            </a:r>
            <a:r>
              <a:rPr lang="en-US" sz="1600" dirty="0" smtClean="0"/>
              <a:t>can </a:t>
            </a:r>
            <a:r>
              <a:rPr lang="en-US" sz="1600" dirty="0"/>
              <a:t>support all the </a:t>
            </a:r>
            <a:r>
              <a:rPr lang="en-US" sz="1600" dirty="0" smtClean="0"/>
              <a:t>above</a:t>
            </a:r>
            <a:endParaRPr lang="en-US" sz="1600" dirty="0"/>
          </a:p>
          <a:p>
            <a:pPr lvl="1"/>
            <a:r>
              <a:rPr lang="en-US" sz="1600" dirty="0"/>
              <a:t>This talk: WHERE (but no doubt there are other data structures as well)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1468" y="1863278"/>
            <a:ext cx="5058962" cy="273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65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67894" y="1917432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85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87498" y="-387455"/>
            <a:ext cx="2777349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qb2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52" y="317473"/>
            <a:ext cx="6439221" cy="622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1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582"/>
            <a:ext cx="83820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WHERE  =  fast analog for PCA</a:t>
            </a:r>
            <a:br>
              <a:rPr lang="en-US" sz="3600" dirty="0" smtClean="0"/>
            </a:br>
            <a:r>
              <a:rPr lang="en-US" sz="3600" dirty="0" smtClean="0"/>
              <a:t>(so WHERE is a heuristic spectral learner)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475" y="1704946"/>
            <a:ext cx="5152143" cy="3743354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0" y="576369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Spectral learners :  </a:t>
            </a:r>
            <a:r>
              <a:rPr lang="en-US" dirty="0"/>
              <a:t>works on eigenvectors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combine related </a:t>
            </a:r>
            <a:r>
              <a:rPr lang="en-US" dirty="0" smtClean="0"/>
              <a:t>influences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ignore </a:t>
            </a:r>
            <a:r>
              <a:rPr lang="en-US" dirty="0"/>
              <a:t>outliers and irrelevancies</a:t>
            </a:r>
          </a:p>
        </p:txBody>
      </p:sp>
    </p:spTree>
    <p:extLst>
      <p:ext uri="{BB962C8B-B14F-4D97-AF65-F5344CB8AC3E}">
        <p14:creationId xmlns:p14="http://schemas.microsoft.com/office/powerpoint/2010/main" val="2346189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Locality and transfer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68300" y="1535116"/>
            <a:ext cx="4040188" cy="639762"/>
          </a:xfrm>
          <a:solidFill>
            <a:srgbClr val="800000"/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Locality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66699" y="2174875"/>
            <a:ext cx="4187831" cy="3951288"/>
          </a:xfrm>
        </p:spPr>
        <p:txBody>
          <a:bodyPr>
            <a:normAutofit/>
          </a:bodyPr>
          <a:lstStyle/>
          <a:p>
            <a:r>
              <a:rPr lang="en-US" dirty="0" smtClean="0"/>
              <a:t>Locality:</a:t>
            </a:r>
          </a:p>
          <a:p>
            <a:pPr lvl="1"/>
            <a:r>
              <a:rPr lang="en-US" dirty="0" smtClean="0"/>
              <a:t> Butcher </a:t>
            </a:r>
            <a:r>
              <a:rPr lang="en-US" dirty="0"/>
              <a:t>(WVU</a:t>
            </a:r>
            <a:r>
              <a:rPr lang="en-US" dirty="0" smtClean="0"/>
              <a:t>), Menzies et al. </a:t>
            </a:r>
          </a:p>
          <a:p>
            <a:pPr lvl="1"/>
            <a:r>
              <a:rPr lang="en-US" i="1" dirty="0" smtClean="0"/>
              <a:t>TSE</a:t>
            </a:r>
            <a:r>
              <a:rPr lang="en-US" i="1" dirty="0"/>
              <a:t>’13, Local versus global. </a:t>
            </a:r>
          </a:p>
          <a:p>
            <a:pPr lvl="1"/>
            <a:endParaRPr lang="en-US" i="1" dirty="0" smtClean="0"/>
          </a:p>
          <a:p>
            <a:pPr lvl="1"/>
            <a:r>
              <a:rPr lang="en-US" dirty="0" smtClean="0"/>
              <a:t>Models </a:t>
            </a:r>
            <a:r>
              <a:rPr lang="en-US" dirty="0"/>
              <a:t>from all data have worse medians and larger variances than models from WHERE’s </a:t>
            </a:r>
            <a:r>
              <a:rPr lang="en-US" dirty="0" smtClean="0"/>
              <a:t>clusters</a:t>
            </a:r>
          </a:p>
          <a:p>
            <a:pPr lvl="2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131" y="1535116"/>
            <a:ext cx="4041775" cy="639762"/>
          </a:xfrm>
          <a:solidFill>
            <a:srgbClr val="800000"/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Transfer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54530" y="2174875"/>
            <a:ext cx="4498970" cy="3951288"/>
          </a:xfrm>
        </p:spPr>
        <p:txBody>
          <a:bodyPr>
            <a:normAutofit/>
          </a:bodyPr>
          <a:lstStyle/>
          <a:p>
            <a:r>
              <a:rPr lang="en-US" dirty="0"/>
              <a:t>Transfer:</a:t>
            </a:r>
          </a:p>
          <a:p>
            <a:pPr lvl="1"/>
            <a:r>
              <a:rPr lang="en-US" dirty="0" err="1" smtClean="0"/>
              <a:t>Kocaguneli</a:t>
            </a:r>
            <a:r>
              <a:rPr lang="en-US" dirty="0" smtClean="0"/>
              <a:t> (</a:t>
            </a:r>
            <a:r>
              <a:rPr lang="en-US" dirty="0"/>
              <a:t>WVU), Menzies et al.</a:t>
            </a:r>
          </a:p>
          <a:p>
            <a:pPr lvl="1"/>
            <a:r>
              <a:rPr lang="en-US" i="1" dirty="0" err="1"/>
              <a:t>ESEJournal</a:t>
            </a:r>
            <a:r>
              <a:rPr lang="en-US" i="1" dirty="0"/>
              <a:t> 2014, Transfer </a:t>
            </a:r>
            <a:r>
              <a:rPr lang="en-US" i="1" dirty="0" smtClean="0"/>
              <a:t>learning</a:t>
            </a:r>
          </a:p>
          <a:p>
            <a:pPr marL="457200" lvl="1" indent="0">
              <a:buNone/>
            </a:pPr>
            <a:endParaRPr lang="en-US" i="1" dirty="0"/>
          </a:p>
          <a:p>
            <a:pPr lvl="1"/>
            <a:r>
              <a:rPr lang="en-US" dirty="0"/>
              <a:t>Hierarchical clustering, </a:t>
            </a:r>
          </a:p>
          <a:p>
            <a:pPr lvl="1"/>
            <a:r>
              <a:rPr lang="en-US" dirty="0"/>
              <a:t>Each test instance uses cluster tree to selects its own training  (ignore “weak” clusters- those with high variance)</a:t>
            </a:r>
          </a:p>
          <a:p>
            <a:pPr lvl="1"/>
            <a:r>
              <a:rPr lang="en-US" dirty="0"/>
              <a:t>Works for cross</a:t>
            </a:r>
            <a:r>
              <a:rPr lang="en-US" dirty="0" smtClean="0"/>
              <a:t>-company </a:t>
            </a:r>
            <a:r>
              <a:rPr lang="en-US" dirty="0"/>
              <a:t>and cross-time transfer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46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200" y="2755632"/>
            <a:ext cx="8255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200" y="3695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4584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78200" y="2793732"/>
            <a:ext cx="10922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67671" y="2442492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367894" y="1917432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402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669042"/>
            <a:ext cx="4589235" cy="4268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16" y="1730375"/>
            <a:ext cx="4119058" cy="323849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clustering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compression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(poles = approximate shape of data)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8610" y="4576286"/>
            <a:ext cx="4770825" cy="13609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78100" y="5337085"/>
            <a:ext cx="49039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If cluster to leaves of size </a:t>
            </a:r>
            <a:r>
              <a:rPr lang="en-US" dirty="0" err="1" smtClean="0"/>
              <a:t>sqrt</a:t>
            </a:r>
            <a:r>
              <a:rPr lang="en-US" dirty="0"/>
              <a:t>(</a:t>
            </a:r>
            <a:r>
              <a:rPr lang="en-US" dirty="0" smtClean="0"/>
              <a:t>n),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</a:t>
            </a:r>
            <a:r>
              <a:rPr lang="en-US" dirty="0" smtClean="0"/>
              <a:t>nly need 2*</a:t>
            </a:r>
            <a:r>
              <a:rPr lang="en-US" dirty="0" err="1" smtClean="0"/>
              <a:t>sqrt</a:t>
            </a:r>
            <a:r>
              <a:rPr lang="en-US" dirty="0" smtClean="0"/>
              <a:t>(n)-1 nodes, each with 2 poles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So 4*</a:t>
            </a:r>
            <a:r>
              <a:rPr lang="en-US" dirty="0" err="1" smtClean="0"/>
              <a:t>sqrt</a:t>
            </a:r>
            <a:r>
              <a:rPr lang="en-US" dirty="0" smtClean="0"/>
              <a:t>(n) – 2 examples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Which we can reduce, later (see optimization)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 the way, remember the RHS tree: we’ll be using it a lot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669042"/>
            <a:ext cx="4589235" cy="4268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16" y="1730375"/>
            <a:ext cx="4119058" cy="32384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8610" y="4576286"/>
            <a:ext cx="4770825" cy="13609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600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prediction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584325"/>
            <a:ext cx="3778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Call each leaf one “class”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Run a decision tree learner to find a model for the “classes”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69534" y="5553163"/>
            <a:ext cx="4189180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Vasil</a:t>
            </a:r>
            <a:r>
              <a:rPr lang="en-US" dirty="0"/>
              <a:t> </a:t>
            </a:r>
            <a:r>
              <a:rPr lang="en-US" dirty="0" err="1" smtClean="0"/>
              <a:t>Papakroni</a:t>
            </a:r>
            <a:r>
              <a:rPr lang="en-US" dirty="0" smtClean="0"/>
              <a:t>, WVU masters thesis, 2012</a:t>
            </a:r>
          </a:p>
          <a:p>
            <a:pPr algn="ctr"/>
            <a:r>
              <a:rPr lang="en-US" dirty="0" smtClean="0"/>
              <a:t>Prediction using WHERE’s clusters works </a:t>
            </a:r>
          </a:p>
          <a:p>
            <a:pPr algn="ctr"/>
            <a:r>
              <a:rPr lang="en-US" dirty="0" smtClean="0"/>
              <a:t>Just as well as other standard methods  </a:t>
            </a:r>
          </a:p>
          <a:p>
            <a:pPr algn="ctr"/>
            <a:r>
              <a:rPr lang="en-US" dirty="0" smtClean="0"/>
              <a:t>(for software effort and defect estimation)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71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</a:t>
            </a:r>
            <a:r>
              <a:rPr lang="en-US" dirty="0" smtClean="0"/>
              <a:t>rediction </a:t>
            </a:r>
            <a:r>
              <a:rPr lang="en-US" dirty="0" smtClean="0">
                <a:sym typeface="Wingdings"/>
              </a:rPr>
              <a:t> planning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0937" y="5828842"/>
            <a:ext cx="4619625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Rahul Krishna (Ph.D. scholar, NC state) and me,  submission to</a:t>
            </a:r>
            <a:r>
              <a:rPr lang="en-US" dirty="0"/>
              <a:t> </a:t>
            </a:r>
            <a:r>
              <a:rPr lang="en-US" dirty="0" smtClean="0"/>
              <a:t>ICSE’16.  Planning over WHERE </a:t>
            </a:r>
          </a:p>
          <a:p>
            <a:pPr algn="ctr"/>
            <a:r>
              <a:rPr lang="en-US" dirty="0" smtClean="0"/>
              <a:t>clusters very effective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60949" y="1584325"/>
            <a:ext cx="3778251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Call each leaf one “class”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Run a decision tree learner to find a model for the “classes”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If the prediction is “bad</a:t>
            </a:r>
            <a:r>
              <a:rPr lang="en-US" dirty="0" smtClean="0"/>
              <a:t>”, find </a:t>
            </a:r>
            <a:r>
              <a:rPr lang="en-US" dirty="0"/>
              <a:t>a nearby leaf with “better” predictions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Branch1= decision branch to “bad”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Branch2 = decision branch to “better”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Plan = Branch2 – Branch1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35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 optimization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0937" y="5828842"/>
            <a:ext cx="4619625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Krall (WVU), Menzies et al. TSE 2015, GALE.  Orders of magnitude faster than standard optimizers.  Just as effective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60949" y="1584325"/>
            <a:ext cx="37782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Evolutionary optimizers = select, crossover, mutate, repeat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Select: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Evaluate each pole as you descend the tree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Cull the half leading to the worst pole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Crossover, mutate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In the surviving leaves,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mutate examples towards to the best pole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422400" y="1917700"/>
            <a:ext cx="2768718" cy="3469466"/>
          </a:xfrm>
          <a:custGeom>
            <a:avLst/>
            <a:gdLst>
              <a:gd name="connsiteX0" fmla="*/ 495300 w 2768718"/>
              <a:gd name="connsiteY0" fmla="*/ 0 h 3469466"/>
              <a:gd name="connsiteX1" fmla="*/ 317500 w 2768718"/>
              <a:gd name="connsiteY1" fmla="*/ 1752600 h 3469466"/>
              <a:gd name="connsiteX2" fmla="*/ 1447800 w 2768718"/>
              <a:gd name="connsiteY2" fmla="*/ 1892300 h 3469466"/>
              <a:gd name="connsiteX3" fmla="*/ 1422400 w 2768718"/>
              <a:gd name="connsiteY3" fmla="*/ 2540000 h 3469466"/>
              <a:gd name="connsiteX4" fmla="*/ 1028700 w 2768718"/>
              <a:gd name="connsiteY4" fmla="*/ 3225800 h 3469466"/>
              <a:gd name="connsiteX5" fmla="*/ 1943100 w 2768718"/>
              <a:gd name="connsiteY5" fmla="*/ 3441700 h 3469466"/>
              <a:gd name="connsiteX6" fmla="*/ 2133600 w 2768718"/>
              <a:gd name="connsiteY6" fmla="*/ 2667000 h 3469466"/>
              <a:gd name="connsiteX7" fmla="*/ 2768600 w 2768718"/>
              <a:gd name="connsiteY7" fmla="*/ 2489200 h 3469466"/>
              <a:gd name="connsiteX8" fmla="*/ 2184400 w 2768718"/>
              <a:gd name="connsiteY8" fmla="*/ 1219200 h 3469466"/>
              <a:gd name="connsiteX9" fmla="*/ 1905000 w 2768718"/>
              <a:gd name="connsiteY9" fmla="*/ 63500 h 3469466"/>
              <a:gd name="connsiteX10" fmla="*/ 0 w 2768718"/>
              <a:gd name="connsiteY10" fmla="*/ 190500 h 346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68718" h="3469466">
                <a:moveTo>
                  <a:pt x="495300" y="0"/>
                </a:moveTo>
                <a:cubicBezTo>
                  <a:pt x="327025" y="718608"/>
                  <a:pt x="158750" y="1437217"/>
                  <a:pt x="317500" y="1752600"/>
                </a:cubicBezTo>
                <a:cubicBezTo>
                  <a:pt x="476250" y="2067983"/>
                  <a:pt x="1263650" y="1761067"/>
                  <a:pt x="1447800" y="1892300"/>
                </a:cubicBezTo>
                <a:cubicBezTo>
                  <a:pt x="1631950" y="2023533"/>
                  <a:pt x="1492250" y="2317750"/>
                  <a:pt x="1422400" y="2540000"/>
                </a:cubicBezTo>
                <a:cubicBezTo>
                  <a:pt x="1352550" y="2762250"/>
                  <a:pt x="941917" y="3075517"/>
                  <a:pt x="1028700" y="3225800"/>
                </a:cubicBezTo>
                <a:cubicBezTo>
                  <a:pt x="1115483" y="3376083"/>
                  <a:pt x="1758950" y="3534833"/>
                  <a:pt x="1943100" y="3441700"/>
                </a:cubicBezTo>
                <a:cubicBezTo>
                  <a:pt x="2127250" y="3348567"/>
                  <a:pt x="1996017" y="2825750"/>
                  <a:pt x="2133600" y="2667000"/>
                </a:cubicBezTo>
                <a:cubicBezTo>
                  <a:pt x="2271183" y="2508250"/>
                  <a:pt x="2760133" y="2730500"/>
                  <a:pt x="2768600" y="2489200"/>
                </a:cubicBezTo>
                <a:cubicBezTo>
                  <a:pt x="2777067" y="2247900"/>
                  <a:pt x="2328333" y="1623483"/>
                  <a:pt x="2184400" y="1219200"/>
                </a:cubicBezTo>
                <a:cubicBezTo>
                  <a:pt x="2040467" y="814917"/>
                  <a:pt x="2269066" y="234950"/>
                  <a:pt x="1905000" y="63500"/>
                </a:cubicBezTo>
                <a:cubicBezTo>
                  <a:pt x="1540934" y="-107950"/>
                  <a:pt x="0" y="190500"/>
                  <a:pt x="0" y="1905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25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Today’s topic:</a:t>
            </a:r>
            <a:br>
              <a:rPr lang="en-US" dirty="0" smtClean="0"/>
            </a:br>
            <a:r>
              <a:rPr lang="en-US" dirty="0" smtClean="0"/>
              <a:t>Software tools for “citizen scientists”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76255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cience has </a:t>
            </a:r>
            <a:r>
              <a:rPr lang="en-US" dirty="0"/>
              <a:t>escaped the </a:t>
            </a:r>
            <a:r>
              <a:rPr lang="en-US" dirty="0" smtClean="0"/>
              <a:t>lab and </a:t>
            </a:r>
            <a:r>
              <a:rPr lang="en-US" dirty="0"/>
              <a:t>is roaming free in the world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People use </a:t>
            </a:r>
            <a:r>
              <a:rPr lang="en-US" dirty="0"/>
              <a:t>software to understand the world 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What tools are needed </a:t>
            </a:r>
            <a:r>
              <a:rPr lang="en-US" dirty="0"/>
              <a:t>to </a:t>
            </a:r>
            <a:r>
              <a:rPr lang="en-US" dirty="0" smtClean="0"/>
              <a:t>support that work?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Want to  mistrust the conclusions </a:t>
            </a:r>
            <a:r>
              <a:rPr lang="en-US" dirty="0"/>
              <a:t>of the citizen </a:t>
            </a:r>
            <a:r>
              <a:rPr lang="en-US" dirty="0" smtClean="0"/>
              <a:t>scientists</a:t>
            </a:r>
          </a:p>
          <a:p>
            <a:pPr lvl="1"/>
            <a:r>
              <a:rPr lang="en-US" dirty="0" smtClean="0"/>
              <a:t>Just as </a:t>
            </a:r>
            <a:r>
              <a:rPr lang="en-US" dirty="0" smtClean="0">
                <a:solidFill>
                  <a:srgbClr val="000000"/>
                </a:solidFill>
              </a:rPr>
              <a:t>we </a:t>
            </a:r>
            <a:r>
              <a:rPr lang="en-US" dirty="0">
                <a:solidFill>
                  <a:srgbClr val="000000"/>
                </a:solidFill>
              </a:rPr>
              <a:t>mistrust </a:t>
            </a:r>
            <a:r>
              <a:rPr lang="en-US" dirty="0" smtClean="0">
                <a:solidFill>
                  <a:srgbClr val="000000"/>
                </a:solidFill>
              </a:rPr>
              <a:t>and evaluate, review, explore, evolve </a:t>
            </a:r>
            <a:r>
              <a:rPr lang="en-US" dirty="0">
                <a:solidFill>
                  <a:srgbClr val="000000"/>
                </a:solidFill>
              </a:rPr>
              <a:t>the conclusions of </a:t>
            </a:r>
            <a:r>
              <a:rPr lang="en-US" dirty="0" smtClean="0">
                <a:solidFill>
                  <a:srgbClr val="000000"/>
                </a:solidFill>
              </a:rPr>
              <a:t>any other </a:t>
            </a:r>
            <a:r>
              <a:rPr lang="en-US" dirty="0">
                <a:solidFill>
                  <a:srgbClr val="000000"/>
                </a:solidFill>
              </a:rPr>
              <a:t>scientist. 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38745"/>
            <a:ext cx="42418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99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200" y="2755632"/>
            <a:ext cx="8255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200" y="3695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4584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78200" y="2793732"/>
            <a:ext cx="10922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843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84300" y="4584430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200" y="5435330"/>
            <a:ext cx="19050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367671" y="2442492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367894" y="1917432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596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privacy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2116138"/>
            <a:ext cx="377825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Hide </a:t>
            </a:r>
            <a:r>
              <a:rPr lang="en-US" sz="2000" dirty="0"/>
              <a:t>the individuals, preserves the shape of the data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Don’t share all the data, just the poles.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100% privacy on data not in poles</a:t>
            </a:r>
          </a:p>
          <a:p>
            <a:pPr lvl="1"/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Don’t share the poles exactly,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Mutate them slightly, along, away from axis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308130" y="6297970"/>
            <a:ext cx="5137081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TSE’13, Balancing privacy and utility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519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Privacy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sharing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7900" y="2116138"/>
            <a:ext cx="40544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Pass the parcel between N data owners in random order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If local data anomalous (see later)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Add to parcel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Then privatized (see last slide)</a:t>
            </a:r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Shared, privatized data yielded better models than using all  raw  data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203497" y="6284040"/>
            <a:ext cx="3168806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ICSE’14, LACE2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7342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Sharing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verification?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7900" y="2116138"/>
            <a:ext cx="4054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With enough eyeballs, </a:t>
            </a:r>
          </a:p>
          <a:p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Are all bugs are shallow?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05195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200" y="2755632"/>
            <a:ext cx="8255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200" y="3695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4584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78200" y="2793732"/>
            <a:ext cx="10922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843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84300" y="4584430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200" y="5435330"/>
            <a:ext cx="19050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782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505200" y="4584430"/>
            <a:ext cx="8128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40100" y="5435330"/>
            <a:ext cx="1092200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21" name="Rectangle 20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367671" y="2442492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367671" y="2976160"/>
            <a:ext cx="1308322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367894" y="1917432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7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>
                <a:sym typeface="Wingdings"/>
              </a:rPr>
              <a:t> </a:t>
            </a:r>
            <a:r>
              <a:rPr lang="en-US" dirty="0" smtClean="0"/>
              <a:t>anomaly detection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952625"/>
            <a:ext cx="3778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WHERE’s trees are a O(log(N)) time index to the leaves</a:t>
            </a:r>
            <a:br>
              <a:rPr lang="en-US" sz="2400" dirty="0" smtClean="0"/>
            </a:b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Test data is “alien” if, after falling to its nearest leaf, it is outside of the poles</a:t>
            </a:r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03497" y="6099374"/>
            <a:ext cx="3168806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ICSE’14, LACE2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033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" y="274638"/>
            <a:ext cx="8635999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anomaly detection </a:t>
            </a:r>
            <a:r>
              <a:rPr lang="en-US" sz="3600" dirty="0" smtClean="0">
                <a:sym typeface="Wingdings"/>
              </a:rPr>
              <a:t> certification envelope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952625"/>
            <a:ext cx="3778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If new test case anomalous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Then flash some warning (test data out of scope of training data! conclusions may be wrong! )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25423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anomaly detection </a:t>
            </a:r>
            <a:r>
              <a:rPr lang="en-US" sz="3600" dirty="0" smtClean="0">
                <a:sym typeface="Wingdings"/>
              </a:rPr>
              <a:t> </a:t>
            </a:r>
            <a:r>
              <a:rPr lang="en-US" sz="3600" dirty="0" smtClean="0"/>
              <a:t>pollution marking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2381250"/>
            <a:ext cx="3778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Mark in as polluted all sub-trees with more than X% anomalies</a:t>
            </a:r>
          </a:p>
          <a:p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When making conclusions, stay away from the polluted sub-trees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481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pollution marking </a:t>
            </a:r>
            <a:r>
              <a:rPr lang="en-US" sz="3600" dirty="0" smtClean="0">
                <a:sym typeface="Wingdings"/>
              </a:rPr>
              <a:t> incremental repair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258" y="2127250"/>
            <a:ext cx="4266117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In all sub-trees, keep a sample of data plus any anomalies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When too many pollution markers, </a:t>
            </a:r>
            <a:r>
              <a:rPr lang="en-US" sz="2400" dirty="0" err="1" smtClean="0"/>
              <a:t>recluster</a:t>
            </a:r>
            <a:r>
              <a:rPr lang="en-US" sz="2400" dirty="0" smtClean="0"/>
              <a:t> just that sub-tree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Dianne Gordon-Spears (2002): such hierarchical incremental repair 10,000 times faster than global reorganizations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097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ym typeface="Wingdings"/>
              </a:rPr>
              <a:t>incremental repair  streaming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258" y="2381250"/>
            <a:ext cx="4266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Incremental repair</a:t>
            </a:r>
            <a:br>
              <a:rPr lang="en-US" sz="2400" dirty="0" smtClean="0"/>
            </a:br>
            <a:r>
              <a:rPr lang="en-US" sz="2400" dirty="0" smtClean="0"/>
              <a:t> a.k.a. stream mining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77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every citizen can be a scientist (making generalizations from data)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761830"/>
            <a:ext cx="3822699" cy="4525963"/>
          </a:xfrm>
        </p:spPr>
        <p:txBody>
          <a:bodyPr>
            <a:normAutofit/>
          </a:bodyPr>
          <a:lstStyle/>
          <a:p>
            <a:r>
              <a:rPr lang="en-US" sz="2400" dirty="0"/>
              <a:t>I</a:t>
            </a:r>
            <a:r>
              <a:rPr lang="en-US" sz="2400" dirty="0" smtClean="0"/>
              <a:t>t  </a:t>
            </a:r>
            <a:r>
              <a:rPr lang="en-US" sz="2400" dirty="0"/>
              <a:t>should be possible to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for </a:t>
            </a:r>
            <a:r>
              <a:rPr lang="en-US" sz="2400" dirty="0"/>
              <a:t>everyone else </a:t>
            </a:r>
            <a:r>
              <a:rPr lang="en-US" sz="2400" dirty="0" smtClean="0"/>
              <a:t>to</a:t>
            </a:r>
            <a:br>
              <a:rPr lang="en-US" sz="2400" dirty="0" smtClean="0"/>
            </a:br>
            <a:endParaRPr lang="en-US" sz="2400" dirty="0"/>
          </a:p>
          <a:p>
            <a:pPr lvl="1"/>
            <a:r>
              <a:rPr lang="en-US" sz="2000" dirty="0"/>
              <a:t>audit a conclusion;</a:t>
            </a:r>
          </a:p>
          <a:p>
            <a:pPr lvl="1"/>
            <a:r>
              <a:rPr lang="en-US" sz="2000" dirty="0"/>
              <a:t>to repeat (at least in part) the processes that lead to that conclusion;</a:t>
            </a:r>
          </a:p>
          <a:p>
            <a:pPr lvl="1"/>
            <a:r>
              <a:rPr lang="en-US" sz="2000" dirty="0"/>
              <a:t>to reconsider parts of old conclusions;</a:t>
            </a:r>
          </a:p>
          <a:p>
            <a:pPr lvl="1"/>
            <a:r>
              <a:rPr lang="en-US" sz="2000" dirty="0"/>
              <a:t>to decide what a conclusion from some other site does/does not apply locally.</a:t>
            </a:r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00" y="1955800"/>
            <a:ext cx="4523510" cy="452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67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200" y="2755632"/>
            <a:ext cx="8255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200" y="3695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4584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78200" y="2793732"/>
            <a:ext cx="10922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843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84300" y="4584430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200" y="5435330"/>
            <a:ext cx="19050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782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505200" y="4584430"/>
            <a:ext cx="8128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40100" y="5435330"/>
            <a:ext cx="1092200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68800" y="4584159"/>
            <a:ext cx="17140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21846" y="4597131"/>
            <a:ext cx="15489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257800" y="3695431"/>
            <a:ext cx="15113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082854" y="5435330"/>
            <a:ext cx="15489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94623" y="6375132"/>
            <a:ext cx="15489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29" name="Rectangle 2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367671" y="2442492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367671" y="2976160"/>
            <a:ext cx="1308322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367894" y="1917432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4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tools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“citizen scientists”.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decides how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we decide everything </a:t>
            </a:r>
            <a:r>
              <a:rPr lang="en-US" sz="2400" b="1" dirty="0" smtClean="0">
                <a:solidFill>
                  <a:schemeClr val="bg1"/>
                </a:solidFill>
              </a:rPr>
              <a:t/>
            </a:r>
            <a:br>
              <a:rPr lang="en-US" sz="2400" b="1" dirty="0" smtClean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Beyond mere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data repositories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What happens when decision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goes wrong?</a:t>
            </a:r>
            <a:r>
              <a:rPr lang="en-US" sz="2400" b="1" dirty="0" smtClean="0">
                <a:solidFill>
                  <a:srgbClr val="FFFFFF"/>
                </a:solidFill>
              </a:rPr>
              <a:t/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Proposed services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nextgen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repositories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rgbClr val="FFFFFF"/>
                </a:solidFill>
              </a:rPr>
              <a:t>The Future?</a:t>
            </a:r>
            <a:endParaRPr lang="en-US" sz="2400" b="1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5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Software engineering researchers just studying software is like astronomers just studying telescopes.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443" y="1711037"/>
            <a:ext cx="6746872" cy="3174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6343" y="5249815"/>
            <a:ext cx="6776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After we grind the lenses, we should look through the scope.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After we build the software, we see how people are using 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187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793510"/>
            <a:ext cx="6700980" cy="414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future.”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History  of SE</a:t>
            </a:r>
          </a:p>
          <a:p>
            <a:pPr lvl="1"/>
            <a:r>
              <a:rPr lang="en-US" sz="2000" dirty="0" smtClean="0"/>
              <a:t>X is not part of SE</a:t>
            </a:r>
          </a:p>
          <a:p>
            <a:pPr lvl="1"/>
            <a:r>
              <a:rPr lang="en-US" sz="2000" dirty="0" smtClean="0"/>
              <a:t>People are having trouble with X</a:t>
            </a:r>
          </a:p>
          <a:p>
            <a:pPr lvl="1"/>
            <a:r>
              <a:rPr lang="en-US" sz="2000" dirty="0" smtClean="0"/>
              <a:t>Experiments: Extend SE to include X</a:t>
            </a:r>
          </a:p>
          <a:p>
            <a:pPr lvl="1"/>
            <a:r>
              <a:rPr lang="en-US" sz="2000" dirty="0" smtClean="0"/>
              <a:t>Conclusion: “you know what?  SE tool support makes X easier”</a:t>
            </a:r>
          </a:p>
          <a:p>
            <a:pPr lvl="1"/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90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955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793510"/>
            <a:ext cx="6700980" cy="414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Future of SE</a:t>
            </a:r>
          </a:p>
          <a:p>
            <a:pPr lvl="1"/>
            <a:r>
              <a:rPr lang="en-US" sz="2000" dirty="0" smtClean="0"/>
              <a:t>Software mediates what we see and how we act in the world</a:t>
            </a:r>
          </a:p>
          <a:p>
            <a:pPr lvl="1"/>
            <a:r>
              <a:rPr lang="en-US" sz="2000" dirty="0" smtClean="0"/>
              <a:t>Everyone with software is now a scientist</a:t>
            </a:r>
          </a:p>
          <a:p>
            <a:pPr lvl="1"/>
            <a:r>
              <a:rPr lang="en-US" sz="2000" dirty="0" smtClean="0"/>
              <a:t>Software supports communities as they judge conclusions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90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586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 find the future, </a:t>
            </a:r>
            <a:br>
              <a:rPr lang="en-US" dirty="0" smtClean="0"/>
            </a:br>
            <a:r>
              <a:rPr lang="en-US" dirty="0" smtClean="0"/>
              <a:t>extrapolate the past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Future of SE</a:t>
            </a:r>
          </a:p>
          <a:p>
            <a:pPr lvl="1"/>
            <a:r>
              <a:rPr lang="en-US" sz="2000" dirty="0" smtClean="0"/>
              <a:t>Software mediates how everyone sees and acts on the world</a:t>
            </a:r>
          </a:p>
          <a:p>
            <a:pPr lvl="1"/>
            <a:r>
              <a:rPr lang="en-US" sz="2000" dirty="0" smtClean="0"/>
              <a:t>Everyone with software is now a scientist</a:t>
            </a:r>
          </a:p>
          <a:p>
            <a:pPr lvl="1"/>
            <a:r>
              <a:rPr lang="en-US" sz="2000" dirty="0" smtClean="0"/>
              <a:t>Software supports communities as they judge conclusions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98597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264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Services for data repositories supporting citizen scientists</a:t>
            </a:r>
          </a:p>
          <a:p>
            <a:pPr lvl="1"/>
            <a:r>
              <a:rPr lang="en-US" sz="2400" dirty="0" smtClean="0"/>
              <a:t>Enabling reflect, act, discover</a:t>
            </a:r>
          </a:p>
          <a:p>
            <a:pPr lvl="1"/>
            <a:r>
              <a:rPr lang="en-US" sz="2400" dirty="0" smtClean="0"/>
              <a:t>The next generation of continuous science.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09964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4525_1_v12_t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8" y="-413679"/>
            <a:ext cx="6790264" cy="766719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7576"/>
            <a:ext cx="82296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End of my </a:t>
            </a:r>
            <a:r>
              <a:rPr lang="en-US" strike="sngStrike" dirty="0" smtClean="0"/>
              <a:t>tale</a:t>
            </a:r>
            <a:r>
              <a:rPr lang="en-US" dirty="0" smtClean="0"/>
              <a:t> tail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62200" y="6070413"/>
            <a:ext cx="7620000" cy="1621157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b="0" dirty="0" smtClean="0"/>
              <a:t>Questions? Comments?</a:t>
            </a:r>
            <a:endParaRPr lang="en-US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8070214" y="94615"/>
            <a:ext cx="1315721" cy="365125"/>
          </a:xfrm>
          <a:prstGeom prst="rect">
            <a:avLst/>
          </a:prstGeom>
        </p:spPr>
        <p:txBody>
          <a:bodyPr/>
          <a:lstStyle/>
          <a:p>
            <a:fld id="{7D289ACC-99A1-3649-8932-CFFBA35813EB}" type="slidenum">
              <a:rPr lang="en-US" smtClean="0"/>
              <a:t>67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616700" y="935038"/>
            <a:ext cx="952500" cy="1236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7663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712" y="-60172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9714" y="811944"/>
            <a:ext cx="4778536" cy="452596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500" dirty="0" smtClean="0"/>
              <a:t>Full Prof in </a:t>
            </a:r>
            <a:r>
              <a:rPr lang="en-US" sz="1500" dirty="0"/>
              <a:t>CS </a:t>
            </a:r>
            <a:r>
              <a:rPr lang="en-US" sz="1500" dirty="0" smtClean="0"/>
              <a:t>NC State. Teaches SE and </a:t>
            </a:r>
            <a:r>
              <a:rPr lang="en-US" sz="1500" dirty="0"/>
              <a:t>automated </a:t>
            </a:r>
            <a:r>
              <a:rPr lang="en-US" sz="1500" dirty="0" smtClean="0"/>
              <a:t>SE.  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Researches   synergies  </a:t>
            </a:r>
            <a:r>
              <a:rPr lang="en-US" sz="1500" dirty="0" err="1" smtClean="0"/>
              <a:t>human+AI</a:t>
            </a:r>
            <a:r>
              <a:rPr lang="en-US" sz="1500" dirty="0" smtClean="0"/>
              <a:t>, </a:t>
            </a:r>
            <a:r>
              <a:rPr lang="en-US" sz="1500" dirty="0"/>
              <a:t>with </a:t>
            </a:r>
            <a:r>
              <a:rPr lang="en-US" sz="1500" dirty="0" smtClean="0"/>
              <a:t>focus  on data </a:t>
            </a:r>
            <a:r>
              <a:rPr lang="en-US" sz="1500" dirty="0"/>
              <a:t>mining for </a:t>
            </a:r>
            <a:r>
              <a:rPr lang="en-US" sz="1500" dirty="0" smtClean="0"/>
              <a:t>SE.</a:t>
            </a:r>
            <a:br>
              <a:rPr lang="en-US" sz="1500" dirty="0" smtClean="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err="1" smtClean="0"/>
              <a:t>Assoc</a:t>
            </a:r>
            <a:r>
              <a:rPr lang="en-US" sz="1500" dirty="0" smtClean="0"/>
              <a:t> editor  IEEE </a:t>
            </a:r>
            <a:r>
              <a:rPr lang="en-US" sz="1500" dirty="0"/>
              <a:t>Transactions on SE, Empirical </a:t>
            </a:r>
            <a:r>
              <a:rPr lang="en-US" sz="1500" dirty="0" smtClean="0"/>
              <a:t>SE, </a:t>
            </a:r>
            <a:r>
              <a:rPr lang="en-US" sz="1500" dirty="0"/>
              <a:t>the Automated SE Journal </a:t>
            </a:r>
            <a:r>
              <a:rPr lang="en-US" sz="1500" dirty="0" smtClean="0"/>
              <a:t>, Software </a:t>
            </a:r>
            <a:r>
              <a:rPr lang="en-US" sz="1500" dirty="0"/>
              <a:t>Quality </a:t>
            </a:r>
            <a:r>
              <a:rPr lang="en-US" sz="1500" dirty="0" smtClean="0"/>
              <a:t>Journal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Was co-PC-chair for ASE’12, ICSE'15 NIER track</a:t>
            </a:r>
            <a:r>
              <a:rPr lang="en-US" sz="1500" dirty="0" smtClean="0"/>
              <a:t>.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Will be co-general chair of ICMSE'16. </a:t>
            </a:r>
            <a:r>
              <a:rPr lang="en-US" sz="1500" dirty="0" smtClean="0"/>
              <a:t/>
            </a:r>
            <a:br>
              <a:rPr lang="en-US" sz="1500" dirty="0" smtClean="0"/>
            </a:b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Author of  230+ </a:t>
            </a:r>
            <a:r>
              <a:rPr lang="en-US" sz="1500" dirty="0"/>
              <a:t>referred </a:t>
            </a:r>
            <a:r>
              <a:rPr lang="en-US" sz="1500" dirty="0" smtClean="0"/>
              <a:t>pubs.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 One of the 100th </a:t>
            </a:r>
            <a:r>
              <a:rPr lang="en-US" sz="1500" dirty="0"/>
              <a:t>most cited authors in </a:t>
            </a:r>
            <a:r>
              <a:rPr lang="en-US" sz="1500" dirty="0" smtClean="0"/>
              <a:t>SE (of 80,000  http</a:t>
            </a:r>
            <a:r>
              <a:rPr lang="en-US" sz="1500" dirty="0"/>
              <a:t>://</a:t>
            </a:r>
            <a:r>
              <a:rPr lang="en-US" sz="1500" dirty="0" err="1"/>
              <a:t>goo.gl</a:t>
            </a:r>
            <a:r>
              <a:rPr lang="en-US" sz="1500" dirty="0"/>
              <a:t>/</a:t>
            </a:r>
            <a:r>
              <a:rPr lang="en-US" sz="1500" dirty="0" err="1"/>
              <a:t>BnFJs</a:t>
            </a:r>
            <a:r>
              <a:rPr lang="en-US" sz="1500" dirty="0" smtClean="0"/>
              <a:t>).  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PI for NSF</a:t>
            </a:r>
            <a:r>
              <a:rPr lang="en-US" sz="1500" dirty="0"/>
              <a:t>, NIJ, </a:t>
            </a:r>
            <a:r>
              <a:rPr lang="en-US" sz="1500" dirty="0" err="1"/>
              <a:t>DoD</a:t>
            </a:r>
            <a:r>
              <a:rPr lang="en-US" sz="1500" dirty="0"/>
              <a:t>, NASA, USDA, </a:t>
            </a:r>
            <a:r>
              <a:rPr lang="en-US" sz="1500" dirty="0" smtClean="0"/>
              <a:t>and  research </a:t>
            </a:r>
            <a:r>
              <a:rPr lang="en-US" sz="1500" dirty="0"/>
              <a:t>work with private companies</a:t>
            </a:r>
            <a:r>
              <a:rPr lang="en-US" sz="1500" dirty="0" smtClean="0"/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Co-</a:t>
            </a:r>
            <a:r>
              <a:rPr lang="en-US" sz="1500" dirty="0"/>
              <a:t>founder of the PROMISE conference series </a:t>
            </a:r>
            <a:r>
              <a:rPr lang="en-US" sz="1500" dirty="0" smtClean="0"/>
              <a:t>on  reproducible </a:t>
            </a:r>
            <a:r>
              <a:rPr lang="en-US" sz="1500" dirty="0"/>
              <a:t>experiments in </a:t>
            </a:r>
            <a:r>
              <a:rPr lang="en-US" sz="1500" dirty="0" smtClean="0"/>
              <a:t>SE. 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Current curator PROMISE web site, SE </a:t>
            </a:r>
            <a:br>
              <a:rPr lang="en-US" sz="1500" dirty="0" smtClean="0"/>
            </a:br>
            <a:r>
              <a:rPr lang="en-US" sz="1500" dirty="0" smtClean="0"/>
              <a:t>research data </a:t>
            </a:r>
            <a:r>
              <a:rPr lang="en-US" sz="1500" dirty="0" smtClean="0">
                <a:hlinkClick r:id="rId2"/>
              </a:rPr>
              <a:t>http</a:t>
            </a:r>
            <a:r>
              <a:rPr lang="en-US" sz="1500" dirty="0">
                <a:hlinkClick r:id="rId2"/>
              </a:rPr>
              <a:t>://openscience.us/</a:t>
            </a:r>
            <a:r>
              <a:rPr lang="en-US" sz="1500" dirty="0" smtClean="0">
                <a:hlinkClick r:id="rId2"/>
              </a:rPr>
              <a:t>repo</a:t>
            </a:r>
            <a:r>
              <a:rPr lang="en-US" sz="1500" dirty="0" smtClean="0"/>
              <a:t> .  </a:t>
            </a:r>
            <a:br>
              <a:rPr lang="en-US" sz="1500" dirty="0" smtClean="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Vita:  </a:t>
            </a:r>
            <a:r>
              <a:rPr lang="en-US" sz="1500" dirty="0" smtClean="0">
                <a:hlinkClick r:id="rId3"/>
              </a:rPr>
              <a:t>http</a:t>
            </a:r>
            <a:r>
              <a:rPr lang="en-US" sz="1500" dirty="0">
                <a:hlinkClick r:id="rId3"/>
              </a:rPr>
              <a:t>://goo.gl/</a:t>
            </a:r>
            <a:r>
              <a:rPr lang="en-US" sz="1500" dirty="0" smtClean="0">
                <a:hlinkClick r:id="rId3"/>
              </a:rPr>
              <a:t>8eNhYM</a:t>
            </a: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Pubs:    </a:t>
            </a:r>
            <a:r>
              <a:rPr lang="en-US" sz="1500" dirty="0" smtClean="0">
                <a:hlinkClick r:id="rId4"/>
              </a:rPr>
              <a:t>https</a:t>
            </a:r>
            <a:r>
              <a:rPr lang="en-US" sz="1500" dirty="0">
                <a:hlinkClick r:id="rId4"/>
              </a:rPr>
              <a:t>://goo.gl/</a:t>
            </a:r>
            <a:r>
              <a:rPr lang="en-US" sz="1500" dirty="0" smtClean="0">
                <a:hlinkClick r:id="rId4"/>
              </a:rPr>
              <a:t>qNQAIq</a:t>
            </a: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Home page:  </a:t>
            </a:r>
            <a:r>
              <a:rPr lang="en-US" sz="1500" dirty="0" smtClean="0">
                <a:hlinkClick r:id="rId5"/>
              </a:rPr>
              <a:t>http</a:t>
            </a:r>
            <a:r>
              <a:rPr lang="en-US" sz="1500" dirty="0">
                <a:hlinkClick r:id="rId5"/>
              </a:rPr>
              <a:t>://</a:t>
            </a:r>
            <a:r>
              <a:rPr lang="en-US" sz="1500" dirty="0" smtClean="0">
                <a:hlinkClick r:id="rId5"/>
              </a:rPr>
              <a:t>menzies.us</a:t>
            </a:r>
            <a:r>
              <a:rPr lang="en-US" sz="1500" dirty="0" smtClean="0"/>
              <a:t> </a:t>
            </a:r>
            <a:endParaRPr lang="en-US" sz="1500" dirty="0"/>
          </a:p>
        </p:txBody>
      </p:sp>
      <p:sp>
        <p:nvSpPr>
          <p:cNvPr id="9" name="Rectangle 8"/>
          <p:cNvSpPr/>
          <p:nvPr/>
        </p:nvSpPr>
        <p:spPr>
          <a:xfrm>
            <a:off x="6742545" y="-80818"/>
            <a:ext cx="2759364" cy="8081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698500" y="1666875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22070" y="2803520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6801" y="5352482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1595" y="4241795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248" y="591854"/>
            <a:ext cx="4279136" cy="646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02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mshang.ca</a:t>
            </a:r>
            <a:r>
              <a:rPr lang="en-US" dirty="0"/>
              <a:t>/</a:t>
            </a:r>
            <a:r>
              <a:rPr lang="en-US" dirty="0" err="1"/>
              <a:t>syntree</a:t>
            </a:r>
            <a:r>
              <a:rPr lang="en-US" dirty="0"/>
              <a:t>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[clustering [contexts [locality [transfer]]] </a:t>
            </a:r>
          </a:p>
          <a:p>
            <a:pPr marL="0" indent="0">
              <a:buNone/>
            </a:pPr>
            <a:r>
              <a:rPr lang="en-US" dirty="0"/>
              <a:t>[compression</a:t>
            </a:r>
          </a:p>
          <a:p>
            <a:pPr marL="0" indent="0">
              <a:buNone/>
            </a:pPr>
            <a:r>
              <a:rPr lang="en-US" dirty="0"/>
              <a:t> [prediction [planning  multi-goal optimization]</a:t>
            </a:r>
            <a:br>
              <a:rPr lang="en-US" dirty="0"/>
            </a:br>
            <a:r>
              <a:rPr lang="en-US" dirty="0"/>
              <a:t>   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[privacy [sharing [verification]]]</a:t>
            </a:r>
          </a:p>
          <a:p>
            <a:pPr marL="0" indent="0">
              <a:buNone/>
            </a:pPr>
            <a:r>
              <a:rPr lang="en-US" dirty="0"/>
              <a:t> [</a:t>
            </a:r>
            <a:r>
              <a:rPr lang="en-US" dirty="0" err="1"/>
              <a:t>anomalyDetection</a:t>
            </a:r>
            <a:r>
              <a:rPr lang="en-US" dirty="0"/>
              <a:t> </a:t>
            </a:r>
            <a:r>
              <a:rPr lang="en-US" dirty="0" err="1"/>
              <a:t>certificationEnvelope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[</a:t>
            </a:r>
            <a:r>
              <a:rPr lang="en-US" dirty="0" err="1"/>
              <a:t>pollutionMarking</a:t>
            </a:r>
            <a:r>
              <a:rPr lang="en-US" dirty="0"/>
              <a:t> [</a:t>
            </a:r>
            <a:r>
              <a:rPr lang="en-US" dirty="0" err="1"/>
              <a:t>incrementalRepair</a:t>
            </a:r>
            <a:r>
              <a:rPr lang="en-US" dirty="0"/>
              <a:t> [streaming]]</a:t>
            </a:r>
          </a:p>
        </p:txBody>
      </p:sp>
    </p:spTree>
    <p:extLst>
      <p:ext uri="{BB962C8B-B14F-4D97-AF65-F5344CB8AC3E}">
        <p14:creationId xmlns:p14="http://schemas.microsoft.com/office/powerpoint/2010/main" val="1737888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7000"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6799" y="330199"/>
            <a:ext cx="4910401" cy="5142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89799" y="5889678"/>
            <a:ext cx="96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Yes. </a:t>
            </a:r>
            <a:endParaRPr 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50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71" y="541682"/>
            <a:ext cx="2696275" cy="114300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Code used in my</a:t>
            </a:r>
            <a:br>
              <a:rPr lang="en-US" sz="2000" dirty="0" smtClean="0"/>
            </a:br>
            <a:r>
              <a:rPr lang="en-US" sz="2000" dirty="0" smtClean="0"/>
              <a:t> last paper 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(1100 LOC of </a:t>
            </a:r>
            <a:r>
              <a:rPr lang="en-US" sz="2000" dirty="0"/>
              <a:t>P</a:t>
            </a:r>
            <a:r>
              <a:rPr lang="en-US" sz="2000" dirty="0" smtClean="0"/>
              <a:t>ython calling </a:t>
            </a:r>
            <a:r>
              <a:rPr lang="en-US" sz="2000" dirty="0" err="1" smtClean="0"/>
              <a:t>scikitlearn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87" y="63971"/>
            <a:ext cx="5964524" cy="6264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1" y="4540588"/>
            <a:ext cx="2696275" cy="175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07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5" y="1600201"/>
            <a:ext cx="3635593" cy="4525963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ECL: a higher-level set-based language (more succinct)</a:t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But if you can write it quick,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you can write it wrong, quick</a:t>
            </a:r>
            <a:r>
              <a:rPr lang="en-US" sz="1600" dirty="0" smtClean="0"/>
              <a:t>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sz="2000" dirty="0" smtClean="0"/>
              <a:t>Implications for</a:t>
            </a:r>
          </a:p>
          <a:p>
            <a:pPr lvl="1">
              <a:spcBef>
                <a:spcPts val="0"/>
              </a:spcBef>
            </a:pPr>
            <a:r>
              <a:rPr lang="en-US" sz="1600" dirty="0" smtClean="0"/>
              <a:t>markets, ambulances, government policies, homeland security, toasters. Air safety, Nobel prizes, web-company advertising polices, do we take the family to Cairo for a holiday, </a:t>
            </a:r>
            <a:r>
              <a:rPr lang="en-US" sz="1600" dirty="0" err="1" smtClean="0"/>
              <a:t>etc</a:t>
            </a:r>
            <a:r>
              <a:rPr lang="en-US" sz="1600" dirty="0" smtClean="0"/>
              <a:t> </a:t>
            </a:r>
            <a:r>
              <a:rPr lang="en-US" sz="1600" dirty="0" err="1" smtClean="0"/>
              <a:t>etc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369" y="1360988"/>
            <a:ext cx="4920814" cy="504006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68313" y="444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UY" dirty="0" smtClean="0"/>
              <a:t>Note: not necessarily solved by higher-level languages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221891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79900" y="5003800"/>
            <a:ext cx="4673600" cy="1299071"/>
          </a:xfrm>
          <a:prstGeom prst="rect">
            <a:avLst/>
          </a:prstGeom>
          <a:noFill/>
          <a:ln w="762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79900" y="1501556"/>
            <a:ext cx="4673600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Amy: </a:t>
            </a:r>
            <a:r>
              <a:rPr lang="en-US" dirty="0" smtClean="0"/>
              <a:t>My </a:t>
            </a:r>
            <a:r>
              <a:rPr lang="en-US" dirty="0"/>
              <a:t>colleagues and I are mapping the neurological substrates that </a:t>
            </a:r>
            <a:r>
              <a:rPr lang="en-US" dirty="0" err="1"/>
              <a:t>subserve</a:t>
            </a:r>
            <a:r>
              <a:rPr lang="en-US" dirty="0"/>
              <a:t> global information processing, which is required for all cognitive reasoning, including scientific inquiry, making my research ipso facto prior in the </a:t>
            </a:r>
            <a:r>
              <a:rPr lang="en-US" dirty="0" err="1"/>
              <a:t>ordo</a:t>
            </a:r>
            <a:r>
              <a:rPr lang="en-US" dirty="0"/>
              <a:t> </a:t>
            </a:r>
            <a:r>
              <a:rPr lang="en-US" dirty="0" err="1" smtClean="0"/>
              <a:t>cognoscendi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 smtClean="0"/>
              <a:t>Sheldon:  </a:t>
            </a:r>
            <a:r>
              <a:rPr lang="en-US" dirty="0"/>
              <a:t>Excuse me, but a grand unified theory, insofar as it explains everything, will ipso facto explain neurobiology.</a:t>
            </a:r>
          </a:p>
          <a:p>
            <a:endParaRPr lang="en-US" dirty="0"/>
          </a:p>
          <a:p>
            <a:r>
              <a:rPr lang="en-US" b="1" dirty="0"/>
              <a:t>Amy:  </a:t>
            </a:r>
            <a:r>
              <a:rPr lang="en-US" dirty="0" smtClean="0"/>
              <a:t>Yes</a:t>
            </a:r>
            <a:r>
              <a:rPr lang="en-US" dirty="0"/>
              <a:t>, but if I’m </a:t>
            </a:r>
            <a:r>
              <a:rPr lang="en-US" dirty="0" smtClean="0"/>
              <a:t>successful….</a:t>
            </a:r>
          </a:p>
          <a:p>
            <a:endParaRPr lang="en-US" b="1" dirty="0">
              <a:solidFill>
                <a:srgbClr val="800000"/>
              </a:solidFill>
            </a:endParaRPr>
          </a:p>
          <a:p>
            <a:pPr algn="ctr"/>
            <a:r>
              <a:rPr lang="en-US" b="1" dirty="0" smtClean="0">
                <a:solidFill>
                  <a:srgbClr val="800000"/>
                </a:solidFill>
              </a:rPr>
              <a:t>I </a:t>
            </a:r>
            <a:r>
              <a:rPr lang="en-US" b="1" dirty="0">
                <a:solidFill>
                  <a:srgbClr val="800000"/>
                </a:solidFill>
              </a:rPr>
              <a:t>will be able to map and reproduce your thought processes in deriving a grand unified theory, and therefore, subsume your conclusions under my paradigm.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6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56" y="1603156"/>
            <a:ext cx="3781644" cy="3781644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Recall the words of</a:t>
            </a:r>
            <a:br>
              <a:rPr lang="en-US" dirty="0" smtClean="0"/>
            </a:br>
            <a:r>
              <a:rPr lang="en-US" dirty="0" smtClean="0"/>
              <a:t>Dr. Amy Farrar Fowler, Ph.D.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1182" y="5497282"/>
            <a:ext cx="2679502" cy="7386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+mj-lt"/>
                <a:cs typeface="Wawati TC Regular"/>
              </a:rPr>
              <a:t>Apologies to fans of the BBT: </a:t>
            </a:r>
          </a:p>
          <a:p>
            <a:pPr algn="ctr"/>
            <a:r>
              <a:rPr lang="en-US" sz="1400" dirty="0" smtClean="0">
                <a:latin typeface="+mj-lt"/>
                <a:cs typeface="Wawati TC Regular"/>
              </a:rPr>
              <a:t>This conversation occurred in JPL,  </a:t>
            </a:r>
          </a:p>
          <a:p>
            <a:pPr algn="ctr"/>
            <a:r>
              <a:rPr lang="en-US" sz="1400" dirty="0" smtClean="0">
                <a:latin typeface="+mj-lt"/>
                <a:cs typeface="Wawati TC Regular"/>
              </a:rPr>
              <a:t>cafeteria, not Amy’s flat</a:t>
            </a:r>
            <a:endParaRPr lang="en-US" sz="1400" dirty="0">
              <a:latin typeface="+mj-lt"/>
              <a:cs typeface="Wawati TC Regular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8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not in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Qualitative methods for analytics</a:t>
            </a:r>
          </a:p>
          <a:p>
            <a:r>
              <a:rPr lang="en-US" dirty="0" smtClean="0"/>
              <a:t>Principles for designing case studies</a:t>
            </a:r>
          </a:p>
          <a:p>
            <a:r>
              <a:rPr lang="en-US" dirty="0" smtClean="0"/>
              <a:t>Visualizations</a:t>
            </a:r>
          </a:p>
          <a:p>
            <a:r>
              <a:rPr lang="en-US" dirty="0" smtClean="0"/>
              <a:t>Data mining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207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6586</TotalTime>
  <Words>2568</Words>
  <Application>Microsoft Macintosh PowerPoint</Application>
  <PresentationFormat>On-screen Show (4:3)</PresentationFormat>
  <Paragraphs>508</Paragraphs>
  <Slides>71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 </vt:lpstr>
      <vt:lpstr>PowerPoint Presentation</vt:lpstr>
      <vt:lpstr>PowerPoint Presentation</vt:lpstr>
      <vt:lpstr>Data mining tools should,  and can, do much more</vt:lpstr>
      <vt:lpstr>Today’s topic: Software tools for “citizen scientists”</vt:lpstr>
      <vt:lpstr>When every citizen can be a scientist (making generalizations from data) </vt:lpstr>
      <vt:lpstr>PowerPoint Presentation</vt:lpstr>
      <vt:lpstr>PowerPoint Presentation</vt:lpstr>
      <vt:lpstr>What’s not in this talk</vt:lpstr>
      <vt:lpstr>What’s is in this talk</vt:lpstr>
      <vt:lpstr>A hierarchy of services</vt:lpstr>
      <vt:lpstr>PowerPoint Presentation</vt:lpstr>
      <vt:lpstr>Science, analytics, debate</vt:lpstr>
      <vt:lpstr>Software mediates what we see and how we act in the world</vt:lpstr>
      <vt:lpstr>Software mediates what we see and how we act in the world</vt:lpstr>
      <vt:lpstr>Software mediates what we see and how we act in the world</vt:lpstr>
      <vt:lpstr>Important to understand how software can divides us</vt:lpstr>
      <vt:lpstr>PowerPoint Presentation</vt:lpstr>
      <vt:lpstr> </vt:lpstr>
      <vt:lpstr>PowerPoint Presentation</vt:lpstr>
      <vt:lpstr>If it works, try to make it better</vt:lpstr>
      <vt:lpstr> </vt:lpstr>
      <vt:lpstr>So many data repositories</vt:lpstr>
      <vt:lpstr>PowerPoint Presentation</vt:lpstr>
      <vt:lpstr>PowerPoint Presentation</vt:lpstr>
      <vt:lpstr>Models have “certification envelopes” </vt:lpstr>
      <vt:lpstr>Lessons learned</vt:lpstr>
      <vt:lpstr>Locality matters (what is true there may not be true here)</vt:lpstr>
      <vt:lpstr>Lessons learned</vt:lpstr>
      <vt:lpstr>Sharing matters  </vt:lpstr>
      <vt:lpstr>Lessons learned</vt:lpstr>
      <vt:lpstr>Transfer matters (and is possible)</vt:lpstr>
      <vt:lpstr>Lessons learned</vt:lpstr>
      <vt:lpstr>Compression and privacy matter</vt:lpstr>
      <vt:lpstr>Lessons learned</vt:lpstr>
      <vt:lpstr>Lessons learned</vt:lpstr>
      <vt:lpstr>PowerPoint Presentation</vt:lpstr>
      <vt:lpstr>A hierarchy of services</vt:lpstr>
      <vt:lpstr>Based on WHERE:  O(N) top-down divisive clustering</vt:lpstr>
      <vt:lpstr>A hierarchy of services</vt:lpstr>
      <vt:lpstr>PowerPoint Presentation</vt:lpstr>
      <vt:lpstr>WHERE  =  fast analog for PCA (so WHERE is a heuristic spectral learner)</vt:lpstr>
      <vt:lpstr>Locality and transfer</vt:lpstr>
      <vt:lpstr>A hierarchy of services</vt:lpstr>
      <vt:lpstr>PowerPoint Presentation</vt:lpstr>
      <vt:lpstr>By the way, remember the RHS tree: we’ll be using it a lot</vt:lpstr>
      <vt:lpstr>compression  prediction</vt:lpstr>
      <vt:lpstr>prediction  planning</vt:lpstr>
      <vt:lpstr>compression  optimization</vt:lpstr>
      <vt:lpstr>A hierarchy of services</vt:lpstr>
      <vt:lpstr>compression  privacy </vt:lpstr>
      <vt:lpstr>Privacy  sharing</vt:lpstr>
      <vt:lpstr>Sharing  verification?</vt:lpstr>
      <vt:lpstr>A hierarchy of services</vt:lpstr>
      <vt:lpstr>compression  anomaly detection</vt:lpstr>
      <vt:lpstr>anomaly detection  certification envelope</vt:lpstr>
      <vt:lpstr>anomaly detection  pollution marking</vt:lpstr>
      <vt:lpstr>pollution marking  incremental repair</vt:lpstr>
      <vt:lpstr>incremental repair  streaming</vt:lpstr>
      <vt:lpstr>A hierarchy of services</vt:lpstr>
      <vt:lpstr>PowerPoint Presentation</vt:lpstr>
      <vt:lpstr>Software engineering researchers just studying software is like astronomers just studying telescopes.</vt:lpstr>
      <vt:lpstr> Confucius: “Study the past if  you would define the future.”</vt:lpstr>
      <vt:lpstr> Confucius: “Study the past if  you would define the future.”</vt:lpstr>
      <vt:lpstr>To find the future,  extrapolate the past</vt:lpstr>
      <vt:lpstr>This talk</vt:lpstr>
      <vt:lpstr>End of my tale tail</vt:lpstr>
      <vt:lpstr>About me</vt:lpstr>
      <vt:lpstr>http://mshang.ca/syntree/</vt:lpstr>
      <vt:lpstr>Code used in my  last paper   (1100 LOC of Python calling scikitlearn)</vt:lpstr>
      <vt:lpstr>PowerPoint Presentation</vt:lpstr>
    </vt:vector>
  </TitlesOfParts>
  <Company>NC State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Menzies</dc:creator>
  <cp:lastModifiedBy>Tim Menzies</cp:lastModifiedBy>
  <cp:revision>1117</cp:revision>
  <dcterms:created xsi:type="dcterms:W3CDTF">2015-08-29T21:53:46Z</dcterms:created>
  <dcterms:modified xsi:type="dcterms:W3CDTF">2015-10-05T03:44:02Z</dcterms:modified>
</cp:coreProperties>
</file>